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sldIdLst>
    <p:sldId id="256" r:id="rId2"/>
    <p:sldId id="257" r:id="rId3"/>
    <p:sldId id="280" r:id="rId4"/>
    <p:sldId id="279" r:id="rId5"/>
    <p:sldId id="258" r:id="rId6"/>
    <p:sldId id="259" r:id="rId7"/>
    <p:sldId id="281" r:id="rId8"/>
    <p:sldId id="277" r:id="rId9"/>
    <p:sldId id="260" r:id="rId10"/>
    <p:sldId id="261" r:id="rId11"/>
    <p:sldId id="263" r:id="rId12"/>
    <p:sldId id="264" r:id="rId13"/>
    <p:sldId id="266" r:id="rId14"/>
    <p:sldId id="262" r:id="rId15"/>
    <p:sldId id="267" r:id="rId16"/>
    <p:sldId id="265" r:id="rId17"/>
    <p:sldId id="268" r:id="rId18"/>
    <p:sldId id="282" r:id="rId19"/>
    <p:sldId id="269" r:id="rId20"/>
    <p:sldId id="278" r:id="rId21"/>
    <p:sldId id="270" r:id="rId22"/>
    <p:sldId id="271" r:id="rId23"/>
    <p:sldId id="272" r:id="rId24"/>
    <p:sldId id="274"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4686"/>
  </p:normalViewPr>
  <p:slideViewPr>
    <p:cSldViewPr snapToGrid="0" snapToObjects="1">
      <p:cViewPr varScale="1">
        <p:scale>
          <a:sx n="95" d="100"/>
          <a:sy n="95" d="100"/>
        </p:scale>
        <p:origin x="200"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16BEEFEB-5CF2-6549-B718-26F79DDC815A}" type="datetimeFigureOut">
              <a:rPr lang="en-GB" smtClean="0"/>
              <a:t>30/01/2018</a:t>
            </a:fld>
            <a:endParaRPr lang="en-GB"/>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GB"/>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29B93DC5-681F-2A44-8583-754B12E0D2D4}" type="slidenum">
              <a:rPr lang="en-GB" smtClean="0"/>
              <a:t>‹#›</a:t>
            </a:fld>
            <a:endParaRPr lang="en-GB"/>
          </a:p>
        </p:txBody>
      </p:sp>
    </p:spTree>
    <p:extLst>
      <p:ext uri="{BB962C8B-B14F-4D97-AF65-F5344CB8AC3E}">
        <p14:creationId xmlns:p14="http://schemas.microsoft.com/office/powerpoint/2010/main" val="42862594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BEEFEB-5CF2-6549-B718-26F79DDC815A}" type="datetimeFigureOut">
              <a:rPr lang="en-GB" smtClean="0"/>
              <a:t>30/01/2018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B93DC5-681F-2A44-8583-754B12E0D2D4}" type="slidenum">
              <a:rPr lang="en-GB" smtClean="0"/>
              <a:t>‹#›</a:t>
            </a:fld>
            <a:endParaRPr lang="en-GB"/>
          </a:p>
        </p:txBody>
      </p:sp>
    </p:spTree>
    <p:extLst>
      <p:ext uri="{BB962C8B-B14F-4D97-AF65-F5344CB8AC3E}">
        <p14:creationId xmlns:p14="http://schemas.microsoft.com/office/powerpoint/2010/main" val="310944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BEEFEB-5CF2-6549-B718-26F79DDC815A}" type="datetimeFigureOut">
              <a:rPr lang="en-GB" smtClean="0"/>
              <a:t>30/01/2018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B93DC5-681F-2A44-8583-754B12E0D2D4}" type="slidenum">
              <a:rPr lang="en-GB" smtClean="0"/>
              <a:t>‹#›</a:t>
            </a:fld>
            <a:endParaRPr lang="en-GB"/>
          </a:p>
        </p:txBody>
      </p:sp>
    </p:spTree>
    <p:extLst>
      <p:ext uri="{BB962C8B-B14F-4D97-AF65-F5344CB8AC3E}">
        <p14:creationId xmlns:p14="http://schemas.microsoft.com/office/powerpoint/2010/main" val="189803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BEEFEB-5CF2-6549-B718-26F79DDC815A}" type="datetimeFigureOut">
              <a:rPr lang="en-GB" smtClean="0"/>
              <a:t>30/01/2018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B93DC5-681F-2A44-8583-754B12E0D2D4}" type="slidenum">
              <a:rPr lang="en-GB" smtClean="0"/>
              <a:t>‹#›</a:t>
            </a:fld>
            <a:endParaRPr lang="en-GB"/>
          </a:p>
        </p:txBody>
      </p:sp>
    </p:spTree>
    <p:extLst>
      <p:ext uri="{BB962C8B-B14F-4D97-AF65-F5344CB8AC3E}">
        <p14:creationId xmlns:p14="http://schemas.microsoft.com/office/powerpoint/2010/main" val="396860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16BEEFEB-5CF2-6549-B718-26F79DDC815A}" type="datetimeFigureOut">
              <a:rPr lang="en-GB" smtClean="0"/>
              <a:t>30/01/2018</a:t>
            </a:fld>
            <a:endParaRPr lang="en-GB"/>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GB"/>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29B93DC5-681F-2A44-8583-754B12E0D2D4}" type="slidenum">
              <a:rPr lang="en-GB" smtClean="0"/>
              <a:t>‹#›</a:t>
            </a:fld>
            <a:endParaRPr lang="en-GB"/>
          </a:p>
        </p:txBody>
      </p:sp>
    </p:spTree>
    <p:extLst>
      <p:ext uri="{BB962C8B-B14F-4D97-AF65-F5344CB8AC3E}">
        <p14:creationId xmlns:p14="http://schemas.microsoft.com/office/powerpoint/2010/main" val="353569819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BEEFEB-5CF2-6549-B718-26F79DDC815A}" type="datetimeFigureOut">
              <a:rPr lang="en-GB" smtClean="0"/>
              <a:t>30/01/2018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9B93DC5-681F-2A44-8583-754B12E0D2D4}" type="slidenum">
              <a:rPr lang="en-GB" smtClean="0"/>
              <a:t>‹#›</a:t>
            </a:fld>
            <a:endParaRPr lang="en-GB"/>
          </a:p>
        </p:txBody>
      </p:sp>
    </p:spTree>
    <p:extLst>
      <p:ext uri="{BB962C8B-B14F-4D97-AF65-F5344CB8AC3E}">
        <p14:creationId xmlns:p14="http://schemas.microsoft.com/office/powerpoint/2010/main" val="2863010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BEEFEB-5CF2-6549-B718-26F79DDC815A}" type="datetimeFigureOut">
              <a:rPr lang="en-GB" smtClean="0"/>
              <a:t>30/01/2018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9B93DC5-681F-2A44-8583-754B12E0D2D4}" type="slidenum">
              <a:rPr lang="en-GB" smtClean="0"/>
              <a:t>‹#›</a:t>
            </a:fld>
            <a:endParaRPr lang="en-GB"/>
          </a:p>
        </p:txBody>
      </p:sp>
    </p:spTree>
    <p:extLst>
      <p:ext uri="{BB962C8B-B14F-4D97-AF65-F5344CB8AC3E}">
        <p14:creationId xmlns:p14="http://schemas.microsoft.com/office/powerpoint/2010/main" val="1073677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BEEFEB-5CF2-6549-B718-26F79DDC815A}" type="datetimeFigureOut">
              <a:rPr lang="en-GB" smtClean="0"/>
              <a:t>30/01/2018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9B93DC5-681F-2A44-8583-754B12E0D2D4}" type="slidenum">
              <a:rPr lang="en-GB" smtClean="0"/>
              <a:t>‹#›</a:t>
            </a:fld>
            <a:endParaRPr lang="en-GB"/>
          </a:p>
        </p:txBody>
      </p:sp>
    </p:spTree>
    <p:extLst>
      <p:ext uri="{BB962C8B-B14F-4D97-AF65-F5344CB8AC3E}">
        <p14:creationId xmlns:p14="http://schemas.microsoft.com/office/powerpoint/2010/main" val="3969303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EEFEB-5CF2-6549-B718-26F79DDC815A}" type="datetimeFigureOut">
              <a:rPr lang="en-GB" smtClean="0"/>
              <a:t>30/01/2018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B93DC5-681F-2A44-8583-754B12E0D2D4}" type="slidenum">
              <a:rPr lang="en-GB" smtClean="0"/>
              <a:t>‹#›</a:t>
            </a:fld>
            <a:endParaRPr lang="en-GB"/>
          </a:p>
        </p:txBody>
      </p:sp>
    </p:spTree>
    <p:extLst>
      <p:ext uri="{BB962C8B-B14F-4D97-AF65-F5344CB8AC3E}">
        <p14:creationId xmlns:p14="http://schemas.microsoft.com/office/powerpoint/2010/main" val="850482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16BEEFEB-5CF2-6549-B718-26F79DDC815A}" type="datetimeFigureOut">
              <a:rPr lang="en-GB" smtClean="0"/>
              <a:t>30/01/2018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29B93DC5-681F-2A44-8583-754B12E0D2D4}" type="slidenum">
              <a:rPr lang="en-GB" smtClean="0"/>
              <a:t>‹#›</a:t>
            </a:fld>
            <a:endParaRPr lang="en-GB"/>
          </a:p>
        </p:txBody>
      </p:sp>
    </p:spTree>
    <p:extLst>
      <p:ext uri="{BB962C8B-B14F-4D97-AF65-F5344CB8AC3E}">
        <p14:creationId xmlns:p14="http://schemas.microsoft.com/office/powerpoint/2010/main" val="1304974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16BEEFEB-5CF2-6549-B718-26F79DDC815A}" type="datetimeFigureOut">
              <a:rPr lang="en-GB" smtClean="0"/>
              <a:t>30/01/2018</a:t>
            </a:fld>
            <a:endParaRPr lang="en-GB"/>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GB"/>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29B93DC5-681F-2A44-8583-754B12E0D2D4}" type="slidenum">
              <a:rPr lang="en-GB" smtClean="0"/>
              <a:t>‹#›</a:t>
            </a:fld>
            <a:endParaRPr lang="en-GB"/>
          </a:p>
        </p:txBody>
      </p:sp>
    </p:spTree>
    <p:extLst>
      <p:ext uri="{BB962C8B-B14F-4D97-AF65-F5344CB8AC3E}">
        <p14:creationId xmlns:p14="http://schemas.microsoft.com/office/powerpoint/2010/main" val="399337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6BEEFEB-5CF2-6549-B718-26F79DDC815A}" type="datetimeFigureOut">
              <a:rPr lang="en-GB" smtClean="0"/>
              <a:t>30/01/2018</a:t>
            </a:fld>
            <a:endParaRPr lang="en-GB"/>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GB"/>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29B93DC5-681F-2A44-8583-754B12E0D2D4}" type="slidenum">
              <a:rPr lang="en-GB" smtClean="0"/>
              <a:t>‹#›</a:t>
            </a:fld>
            <a:endParaRPr lang="en-GB"/>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pic>
        <p:nvPicPr>
          <p:cNvPr id="9" name="Picture 8">
            <a:extLst>
              <a:ext uri="{FF2B5EF4-FFF2-40B4-BE49-F238E27FC236}">
                <a16:creationId xmlns:a16="http://schemas.microsoft.com/office/drawing/2014/main" id="{7D26AB66-5D0A-EB4B-8844-3D99C6B715E4}"/>
              </a:ext>
            </a:extLst>
          </p:cNvPr>
          <p:cNvPicPr>
            <a:picLocks noChangeAspect="1"/>
          </p:cNvPicPr>
          <p:nvPr userDrawn="1"/>
        </p:nvPicPr>
        <p:blipFill>
          <a:blip r:embed="rId13"/>
          <a:stretch>
            <a:fillRect/>
          </a:stretch>
        </p:blipFill>
        <p:spPr>
          <a:xfrm>
            <a:off x="8960224" y="56204"/>
            <a:ext cx="3016250" cy="981508"/>
          </a:xfrm>
          <a:prstGeom prst="rect">
            <a:avLst/>
          </a:prstGeom>
        </p:spPr>
      </p:pic>
    </p:spTree>
    <p:extLst>
      <p:ext uri="{BB962C8B-B14F-4D97-AF65-F5344CB8AC3E}">
        <p14:creationId xmlns:p14="http://schemas.microsoft.com/office/powerpoint/2010/main" val="270780560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codepen.io/mycarrera/pen/GpKwx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etcookin.github.io/getcookin/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m/chrome/browser/desktop/index.html"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hyperlink" Target="https://www.w3schools.com/tags/default.a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html/html_attributes.asp" TargetMode="External"/><Relationship Id="rId2" Type="http://schemas.openxmlformats.org/officeDocument/2006/relationships/hyperlink" Target="http://google.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depen.io/dianaklee/pen/rOMzNj?editors=100"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codepen.io/dianaklee/pen/rOMzNj?editors=100"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ash.generalassemb.l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dirty="0"/>
          </a:p>
        </p:txBody>
      </p:sp>
      <p:sp>
        <p:nvSpPr>
          <p:cNvPr id="3" name="Subtitle 2"/>
          <p:cNvSpPr>
            <a:spLocks noGrp="1"/>
          </p:cNvSpPr>
          <p:nvPr>
            <p:ph type="subTitle" idx="1"/>
          </p:nvPr>
        </p:nvSpPr>
        <p:spPr>
          <a:xfrm>
            <a:off x="1524000" y="4708804"/>
            <a:ext cx="9144000" cy="1655762"/>
          </a:xfrm>
        </p:spPr>
        <p:txBody>
          <a:bodyPr>
            <a:normAutofit/>
          </a:bodyPr>
          <a:lstStyle/>
          <a:p>
            <a:r>
              <a:rPr lang="en-GB" sz="2400" dirty="0"/>
              <a:t>Introduction to Web Development: HTML</a:t>
            </a:r>
          </a:p>
        </p:txBody>
      </p:sp>
      <p:pic>
        <p:nvPicPr>
          <p:cNvPr id="4" name="Picture 3"/>
          <p:cNvPicPr>
            <a:picLocks noChangeAspect="1"/>
          </p:cNvPicPr>
          <p:nvPr/>
        </p:nvPicPr>
        <p:blipFill>
          <a:blip r:embed="rId2"/>
          <a:stretch>
            <a:fillRect/>
          </a:stretch>
        </p:blipFill>
        <p:spPr>
          <a:xfrm>
            <a:off x="1022350" y="1122363"/>
            <a:ext cx="10147300" cy="3302000"/>
          </a:xfrm>
          <a:prstGeom prst="rect">
            <a:avLst/>
          </a:prstGeom>
        </p:spPr>
      </p:pic>
    </p:spTree>
    <p:extLst>
      <p:ext uri="{BB962C8B-B14F-4D97-AF65-F5344CB8AC3E}">
        <p14:creationId xmlns:p14="http://schemas.microsoft.com/office/powerpoint/2010/main" val="163423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HTML, CSS and JavaScript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extLst>
              <p:ext uri="{D42A27DB-BD31-4B8C-83A1-F6EECF244321}">
                <p14:modId xmlns:p14="http://schemas.microsoft.com/office/powerpoint/2010/main" val="382444210"/>
              </p:ext>
            </p:extLst>
          </p:nvPr>
        </p:nvGraphicFramePr>
        <p:xfrm>
          <a:off x="838200" y="1825625"/>
          <a:ext cx="10515600" cy="38404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pPr algn="ctr"/>
                      <a:r>
                        <a:rPr lang="en-GB" sz="2000" dirty="0"/>
                        <a:t>HTML</a:t>
                      </a:r>
                    </a:p>
                    <a:p>
                      <a:pPr algn="ctr"/>
                      <a:r>
                        <a:rPr lang="en-GB" sz="2000" dirty="0" err="1"/>
                        <a:t>HyperText</a:t>
                      </a:r>
                      <a:r>
                        <a:rPr lang="en-GB" sz="2000" dirty="0"/>
                        <a:t> </a:t>
                      </a:r>
                      <a:r>
                        <a:rPr lang="en-GB" sz="2000" dirty="0" err="1"/>
                        <a:t>Markup</a:t>
                      </a:r>
                      <a:r>
                        <a:rPr lang="en-GB" sz="2000" dirty="0"/>
                        <a:t> Language</a:t>
                      </a:r>
                    </a:p>
                  </a:txBody>
                  <a:tcPr/>
                </a:tc>
                <a:tc>
                  <a:txBody>
                    <a:bodyPr/>
                    <a:lstStyle/>
                    <a:p>
                      <a:pPr algn="ctr"/>
                      <a:r>
                        <a:rPr lang="en-GB" sz="2000" dirty="0"/>
                        <a:t>CSS</a:t>
                      </a:r>
                    </a:p>
                    <a:p>
                      <a:pPr algn="ctr"/>
                      <a:r>
                        <a:rPr lang="en-GB" sz="2000" dirty="0"/>
                        <a:t>Cascading</a:t>
                      </a:r>
                      <a:r>
                        <a:rPr lang="en-GB" sz="2000" baseline="0" dirty="0"/>
                        <a:t> Style Sheets</a:t>
                      </a:r>
                      <a:endParaRPr lang="en-GB" sz="2000" dirty="0"/>
                    </a:p>
                  </a:txBody>
                  <a:tcPr/>
                </a:tc>
                <a:tc>
                  <a:txBody>
                    <a:bodyPr/>
                    <a:lstStyle/>
                    <a:p>
                      <a:pPr algn="ctr"/>
                      <a:r>
                        <a:rPr lang="en-GB" sz="2000" dirty="0"/>
                        <a:t>JavaScript</a:t>
                      </a:r>
                    </a:p>
                  </a:txBody>
                  <a:tcPr/>
                </a:tc>
                <a:extLst>
                  <a:ext uri="{0D108BD9-81ED-4DB2-BD59-A6C34878D82A}">
                    <a16:rowId xmlns:a16="http://schemas.microsoft.com/office/drawing/2014/main" val="10000"/>
                  </a:ext>
                </a:extLst>
              </a:tr>
              <a:tr h="370840">
                <a:tc>
                  <a:txBody>
                    <a:bodyPr/>
                    <a:lstStyle/>
                    <a:p>
                      <a:r>
                        <a:rPr lang="en-GB" dirty="0"/>
                        <a:t>A mark</a:t>
                      </a:r>
                      <a:r>
                        <a:rPr lang="en-GB" baseline="0" dirty="0"/>
                        <a:t> up language</a:t>
                      </a:r>
                    </a:p>
                    <a:p>
                      <a:endParaRPr lang="en-GB" baseline="0" dirty="0"/>
                    </a:p>
                    <a:p>
                      <a:r>
                        <a:rPr lang="en-GB" b="1" baseline="0" dirty="0"/>
                        <a:t>Describes</a:t>
                      </a:r>
                      <a:r>
                        <a:rPr lang="en-GB" baseline="0" dirty="0"/>
                        <a:t> the </a:t>
                      </a:r>
                      <a:r>
                        <a:rPr lang="en-GB" b="1" baseline="0" dirty="0"/>
                        <a:t>structure</a:t>
                      </a:r>
                      <a:r>
                        <a:rPr lang="en-GB" baseline="0" dirty="0"/>
                        <a:t> of web pages</a:t>
                      </a:r>
                    </a:p>
                    <a:p>
                      <a:endParaRPr lang="en-GB" baseline="0" dirty="0"/>
                    </a:p>
                    <a:p>
                      <a:r>
                        <a:rPr lang="en-GB" baseline="0" dirty="0"/>
                        <a:t>HTML documents are described by </a:t>
                      </a:r>
                      <a:r>
                        <a:rPr lang="en-GB" b="1" baseline="0" dirty="0"/>
                        <a:t>HTML tags</a:t>
                      </a:r>
                      <a:r>
                        <a:rPr lang="en-GB" baseline="0" dirty="0"/>
                        <a:t>, and each tag </a:t>
                      </a:r>
                      <a:r>
                        <a:rPr lang="en-GB" b="1" baseline="0" dirty="0"/>
                        <a:t>describes</a:t>
                      </a:r>
                      <a:r>
                        <a:rPr lang="en-GB" baseline="0" dirty="0"/>
                        <a:t> different elements.</a:t>
                      </a:r>
                      <a:endParaRPr lang="en-GB" dirty="0"/>
                    </a:p>
                  </a:txBody>
                  <a:tcPr/>
                </a:tc>
                <a:tc>
                  <a:txBody>
                    <a:bodyPr/>
                    <a:lstStyle/>
                    <a:p>
                      <a:r>
                        <a:rPr lang="en-GB" dirty="0"/>
                        <a:t>A </a:t>
                      </a:r>
                      <a:r>
                        <a:rPr lang="en-GB" dirty="0" err="1"/>
                        <a:t>stylesheet</a:t>
                      </a:r>
                      <a:r>
                        <a:rPr lang="en-GB" dirty="0"/>
                        <a:t> language</a:t>
                      </a:r>
                    </a:p>
                    <a:p>
                      <a:endParaRPr lang="en-GB" dirty="0"/>
                    </a:p>
                    <a:p>
                      <a:r>
                        <a:rPr lang="en-GB" b="1" dirty="0"/>
                        <a:t>Describes</a:t>
                      </a:r>
                      <a:r>
                        <a:rPr lang="en-GB" dirty="0"/>
                        <a:t> the presentation</a:t>
                      </a:r>
                      <a:r>
                        <a:rPr lang="en-GB" baseline="0" dirty="0"/>
                        <a:t> of web pages including </a:t>
                      </a:r>
                      <a:r>
                        <a:rPr lang="en-GB" baseline="0" dirty="0" err="1"/>
                        <a:t>colors</a:t>
                      </a:r>
                      <a:r>
                        <a:rPr lang="en-GB" baseline="0" dirty="0"/>
                        <a:t>, layouts and fonts</a:t>
                      </a:r>
                    </a:p>
                    <a:p>
                      <a:endParaRPr lang="en-GB" baseline="0" dirty="0"/>
                    </a:p>
                    <a:p>
                      <a:r>
                        <a:rPr lang="en-GB" baseline="0" dirty="0"/>
                        <a:t>It enables </a:t>
                      </a:r>
                      <a:r>
                        <a:rPr lang="en-GB" b="1" baseline="0" dirty="0"/>
                        <a:t>responsive design</a:t>
                      </a:r>
                      <a:r>
                        <a:rPr lang="en-GB" baseline="0" dirty="0"/>
                        <a:t>; for one to adapt the presentation to different types of devices</a:t>
                      </a:r>
                      <a:endParaRPr lang="en-GB" dirty="0"/>
                    </a:p>
                  </a:txBody>
                  <a:tcPr/>
                </a:tc>
                <a:tc>
                  <a:txBody>
                    <a:bodyPr/>
                    <a:lstStyle/>
                    <a:p>
                      <a:r>
                        <a:rPr lang="en-GB" dirty="0"/>
                        <a:t>A programming language</a:t>
                      </a:r>
                    </a:p>
                    <a:p>
                      <a:endParaRPr lang="en-GB" dirty="0"/>
                    </a:p>
                    <a:p>
                      <a:r>
                        <a:rPr lang="en-GB" dirty="0"/>
                        <a:t>Allows user interactivity,</a:t>
                      </a:r>
                      <a:r>
                        <a:rPr lang="en-GB" baseline="0" dirty="0"/>
                        <a:t> and enables web pages to be dynamic (usually without needing to reload the page)</a:t>
                      </a:r>
                    </a:p>
                    <a:p>
                      <a:endParaRPr lang="en-GB" baseline="0" dirty="0"/>
                    </a:p>
                    <a:p>
                      <a:r>
                        <a:rPr lang="en-GB" baseline="0" dirty="0"/>
                        <a:t>*it is a type of programming language, scripting</a:t>
                      </a:r>
                      <a:endParaRPr lang="en-GB" dirty="0"/>
                    </a:p>
                  </a:txBody>
                  <a:tcPr/>
                </a:tc>
                <a:extLst>
                  <a:ext uri="{0D108BD9-81ED-4DB2-BD59-A6C34878D82A}">
                    <a16:rowId xmlns:a16="http://schemas.microsoft.com/office/drawing/2014/main" val="10001"/>
                  </a:ext>
                </a:extLst>
              </a:tr>
            </a:tbl>
          </a:graphicData>
        </a:graphic>
      </p:graphicFrame>
      <p:sp>
        <p:nvSpPr>
          <p:cNvPr id="5" name="TextBox 4"/>
          <p:cNvSpPr txBox="1"/>
          <p:nvPr/>
        </p:nvSpPr>
        <p:spPr>
          <a:xfrm>
            <a:off x="923365" y="5733030"/>
            <a:ext cx="11082007" cy="646331"/>
          </a:xfrm>
          <a:prstGeom prst="rect">
            <a:avLst/>
          </a:prstGeom>
          <a:noFill/>
        </p:spPr>
        <p:txBody>
          <a:bodyPr wrap="square" rtlCol="0">
            <a:spAutoFit/>
          </a:bodyPr>
          <a:lstStyle/>
          <a:p>
            <a:r>
              <a:rPr lang="en-GB" dirty="0"/>
              <a:t>Helpful analogy: HTML is for saying “there’s a box on the page”, CSS says “that box is pink” and JavaScript is for saying “when you click on that box, an alert will pop up!”</a:t>
            </a:r>
          </a:p>
        </p:txBody>
      </p:sp>
      <p:sp>
        <p:nvSpPr>
          <p:cNvPr id="6" name="TextBox 5">
            <a:extLst>
              <a:ext uri="{FF2B5EF4-FFF2-40B4-BE49-F238E27FC236}">
                <a16:creationId xmlns:a16="http://schemas.microsoft.com/office/drawing/2014/main" id="{C9D9FCCC-5E46-B448-895B-D9E3D4AC68FE}"/>
              </a:ext>
            </a:extLst>
          </p:cNvPr>
          <p:cNvSpPr txBox="1"/>
          <p:nvPr/>
        </p:nvSpPr>
        <p:spPr>
          <a:xfrm>
            <a:off x="8942296" y="1227164"/>
            <a:ext cx="2850775" cy="369332"/>
          </a:xfrm>
          <a:prstGeom prst="rect">
            <a:avLst/>
          </a:prstGeom>
          <a:noFill/>
        </p:spPr>
        <p:txBody>
          <a:bodyPr wrap="square" rtlCol="0">
            <a:spAutoFit/>
          </a:bodyPr>
          <a:lstStyle/>
          <a:p>
            <a:r>
              <a:rPr lang="en-GB" b="1" dirty="0">
                <a:solidFill>
                  <a:srgbClr val="FF00F4"/>
                </a:solidFill>
                <a:hlinkClick r:id="rId2"/>
              </a:rPr>
              <a:t>Demonstration CLICKY!!</a:t>
            </a:r>
            <a:endParaRPr lang="en-US" b="1" dirty="0">
              <a:solidFill>
                <a:srgbClr val="FF00F4"/>
              </a:solidFill>
            </a:endParaRPr>
          </a:p>
        </p:txBody>
      </p:sp>
    </p:spTree>
    <p:extLst>
      <p:ext uri="{BB962C8B-B14F-4D97-AF65-F5344CB8AC3E}">
        <p14:creationId xmlns:p14="http://schemas.microsoft.com/office/powerpoint/2010/main" val="24978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647" y="2379896"/>
            <a:ext cx="10515600" cy="1325563"/>
          </a:xfrm>
        </p:spPr>
        <p:txBody>
          <a:bodyPr>
            <a:normAutofit/>
          </a:bodyPr>
          <a:lstStyle/>
          <a:p>
            <a:pPr algn="ctr"/>
            <a:r>
              <a:rPr lang="en-GB" sz="7200" dirty="0"/>
              <a:t>Introduction to HTML</a:t>
            </a:r>
          </a:p>
        </p:txBody>
      </p:sp>
    </p:spTree>
    <p:extLst>
      <p:ext uri="{BB962C8B-B14F-4D97-AF65-F5344CB8AC3E}">
        <p14:creationId xmlns:p14="http://schemas.microsoft.com/office/powerpoint/2010/main" val="2057519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is a website, what is a webpage?</a:t>
            </a:r>
          </a:p>
        </p:txBody>
      </p:sp>
      <p:sp>
        <p:nvSpPr>
          <p:cNvPr id="3" name="Content Placeholder 2"/>
          <p:cNvSpPr>
            <a:spLocks noGrp="1"/>
          </p:cNvSpPr>
          <p:nvPr>
            <p:ph idx="1"/>
          </p:nvPr>
        </p:nvSpPr>
        <p:spPr/>
        <p:txBody>
          <a:bodyPr/>
          <a:lstStyle/>
          <a:p>
            <a:r>
              <a:rPr lang="en-GB" dirty="0"/>
              <a:t>1. Lets look at some website source code</a:t>
            </a:r>
          </a:p>
          <a:p>
            <a:pPr marL="0" indent="0">
              <a:buNone/>
            </a:pPr>
            <a:r>
              <a:rPr lang="en-GB" dirty="0">
                <a:hlinkClick r:id="rId2"/>
              </a:rPr>
              <a:t>CLICKY </a:t>
            </a:r>
            <a:endParaRPr lang="en-GB" dirty="0"/>
          </a:p>
          <a:p>
            <a:pPr marL="0" indent="0">
              <a:buNone/>
            </a:pPr>
            <a:r>
              <a:rPr lang="en-GB" dirty="0"/>
              <a:t>2. Let’s look at a code editor:</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59833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HTML?</a:t>
            </a:r>
          </a:p>
        </p:txBody>
      </p:sp>
    </p:spTree>
    <p:extLst>
      <p:ext uri="{BB962C8B-B14F-4D97-AF65-F5344CB8AC3E}">
        <p14:creationId xmlns:p14="http://schemas.microsoft.com/office/powerpoint/2010/main" val="109789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Downloads!</a:t>
            </a:r>
          </a:p>
        </p:txBody>
      </p:sp>
      <p:sp>
        <p:nvSpPr>
          <p:cNvPr id="3" name="Content Placeholder 2"/>
          <p:cNvSpPr>
            <a:spLocks noGrp="1"/>
          </p:cNvSpPr>
          <p:nvPr>
            <p:ph idx="1"/>
          </p:nvPr>
        </p:nvSpPr>
        <p:spPr/>
        <p:txBody>
          <a:bodyPr/>
          <a:lstStyle/>
          <a:p>
            <a:r>
              <a:rPr lang="en-GB" dirty="0"/>
              <a:t>Text Editing programme Atom </a:t>
            </a:r>
            <a:r>
              <a:rPr lang="mr-IN" dirty="0"/>
              <a:t>–</a:t>
            </a:r>
            <a:r>
              <a:rPr lang="en-GB" dirty="0"/>
              <a:t> </a:t>
            </a:r>
            <a:r>
              <a:rPr lang="en-GB" dirty="0">
                <a:hlinkClick r:id="rId2"/>
              </a:rPr>
              <a:t>https://atom.io</a:t>
            </a:r>
            <a:endParaRPr lang="en-GB" dirty="0"/>
          </a:p>
          <a:p>
            <a:r>
              <a:rPr lang="en-GB" dirty="0"/>
              <a:t>Google Chrome </a:t>
            </a:r>
            <a:r>
              <a:rPr lang="en-GB" dirty="0">
                <a:hlinkClick r:id="rId3"/>
              </a:rPr>
              <a:t>https://www.google.com/chrome/browser/desktop/index.html</a:t>
            </a:r>
            <a:endParaRPr lang="en-GB" dirty="0"/>
          </a:p>
          <a:p>
            <a:endParaRPr lang="en-GB" dirty="0"/>
          </a:p>
        </p:txBody>
      </p:sp>
      <p:pic>
        <p:nvPicPr>
          <p:cNvPr id="4" name="Picture 3"/>
          <p:cNvPicPr>
            <a:picLocks noChangeAspect="1"/>
          </p:cNvPicPr>
          <p:nvPr/>
        </p:nvPicPr>
        <p:blipFill>
          <a:blip r:embed="rId4"/>
          <a:stretch>
            <a:fillRect/>
          </a:stretch>
        </p:blipFill>
        <p:spPr>
          <a:xfrm>
            <a:off x="2069972" y="3421595"/>
            <a:ext cx="2646883" cy="2424545"/>
          </a:xfrm>
          <a:prstGeom prst="rect">
            <a:avLst/>
          </a:prstGeom>
        </p:spPr>
      </p:pic>
      <p:pic>
        <p:nvPicPr>
          <p:cNvPr id="5" name="Picture 4"/>
          <p:cNvPicPr>
            <a:picLocks noChangeAspect="1"/>
          </p:cNvPicPr>
          <p:nvPr/>
        </p:nvPicPr>
        <p:blipFill>
          <a:blip r:embed="rId5"/>
          <a:stretch>
            <a:fillRect/>
          </a:stretch>
        </p:blipFill>
        <p:spPr>
          <a:xfrm>
            <a:off x="5720026" y="2963241"/>
            <a:ext cx="3341255" cy="3341255"/>
          </a:xfrm>
          <a:prstGeom prst="rect">
            <a:avLst/>
          </a:prstGeom>
        </p:spPr>
      </p:pic>
    </p:spTree>
    <p:extLst>
      <p:ext uri="{BB962C8B-B14F-4D97-AF65-F5344CB8AC3E}">
        <p14:creationId xmlns:p14="http://schemas.microsoft.com/office/powerpoint/2010/main" val="98961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Task 1 - Looking at Page Sources of Websites</a:t>
            </a:r>
          </a:p>
        </p:txBody>
      </p:sp>
      <p:sp>
        <p:nvSpPr>
          <p:cNvPr id="3" name="Content Placeholder 2"/>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55218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67782"/>
            <a:ext cx="10058400" cy="1371600"/>
          </a:xfrm>
        </p:spPr>
        <p:txBody>
          <a:bodyPr>
            <a:normAutofit/>
          </a:bodyPr>
          <a:lstStyle/>
          <a:p>
            <a:r>
              <a:rPr lang="en-GB" dirty="0"/>
              <a:t>Text Editors</a:t>
            </a:r>
          </a:p>
        </p:txBody>
      </p:sp>
      <p:pic>
        <p:nvPicPr>
          <p:cNvPr id="4" name="Picture 3">
            <a:extLst>
              <a:ext uri="{FF2B5EF4-FFF2-40B4-BE49-F238E27FC236}">
                <a16:creationId xmlns:a16="http://schemas.microsoft.com/office/drawing/2014/main" id="{B0B30BB3-5181-7542-98D4-23CBC41BB09F}"/>
              </a:ext>
            </a:extLst>
          </p:cNvPr>
          <p:cNvPicPr>
            <a:picLocks noChangeAspect="1"/>
          </p:cNvPicPr>
          <p:nvPr/>
        </p:nvPicPr>
        <p:blipFill>
          <a:blip r:embed="rId2"/>
          <a:stretch>
            <a:fillRect/>
          </a:stretch>
        </p:blipFill>
        <p:spPr>
          <a:xfrm>
            <a:off x="1942953" y="1704911"/>
            <a:ext cx="8306093" cy="4455086"/>
          </a:xfrm>
          <a:prstGeom prst="rect">
            <a:avLst/>
          </a:prstGeom>
        </p:spPr>
      </p:pic>
    </p:spTree>
    <p:extLst>
      <p:ext uri="{BB962C8B-B14F-4D97-AF65-F5344CB8AC3E}">
        <p14:creationId xmlns:p14="http://schemas.microsoft.com/office/powerpoint/2010/main" val="143031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Task 2 </a:t>
            </a:r>
            <a:r>
              <a:rPr lang="mr-IN" dirty="0"/>
              <a:t>–</a:t>
            </a:r>
            <a:r>
              <a:rPr lang="en-GB" dirty="0"/>
              <a:t> Create a HTML Page</a:t>
            </a:r>
          </a:p>
        </p:txBody>
      </p:sp>
      <p:sp>
        <p:nvSpPr>
          <p:cNvPr id="3" name="Content Placeholder 2"/>
          <p:cNvSpPr>
            <a:spLocks noGrp="1"/>
          </p:cNvSpPr>
          <p:nvPr>
            <p:ph idx="1"/>
          </p:nvPr>
        </p:nvSpPr>
        <p:spPr/>
        <p:txBody>
          <a:bodyPr/>
          <a:lstStyle/>
          <a:p>
            <a:r>
              <a:rPr lang="en-GB" dirty="0"/>
              <a:t>1. Create a new folder on your computer, call it </a:t>
            </a:r>
            <a:r>
              <a:rPr lang="en-GB" dirty="0" err="1">
                <a:solidFill>
                  <a:srgbClr val="FF00F4"/>
                </a:solidFill>
              </a:rPr>
              <a:t>CFG_projects</a:t>
            </a:r>
            <a:r>
              <a:rPr lang="en-GB" dirty="0">
                <a:solidFill>
                  <a:srgbClr val="FF00F4"/>
                </a:solidFill>
              </a:rPr>
              <a:t> </a:t>
            </a:r>
            <a:r>
              <a:rPr lang="en-GB" dirty="0"/>
              <a:t>or something similar</a:t>
            </a:r>
          </a:p>
          <a:p>
            <a:r>
              <a:rPr lang="en-GB" dirty="0"/>
              <a:t>2. In the folder create a file using a text editor (</a:t>
            </a:r>
            <a:r>
              <a:rPr lang="en-GB" dirty="0" err="1"/>
              <a:t>eg</a:t>
            </a:r>
            <a:r>
              <a:rPr lang="en-GB" dirty="0"/>
              <a:t>. </a:t>
            </a:r>
            <a:r>
              <a:rPr lang="en-GB" dirty="0" err="1"/>
              <a:t>Textedit</a:t>
            </a:r>
            <a:r>
              <a:rPr lang="en-GB" dirty="0"/>
              <a:t> on Mac). Save it as </a:t>
            </a:r>
            <a:r>
              <a:rPr lang="en-GB" dirty="0" err="1"/>
              <a:t>index.html</a:t>
            </a:r>
            <a:r>
              <a:rPr lang="en-GB" dirty="0"/>
              <a:t> </a:t>
            </a:r>
          </a:p>
          <a:p>
            <a:r>
              <a:rPr lang="en-GB" dirty="0"/>
              <a:t>3. Write the word ‘hello’ in the file, save and open in web browser</a:t>
            </a:r>
          </a:p>
          <a:p>
            <a:r>
              <a:rPr lang="en-GB" dirty="0"/>
              <a:t>4. You just made a web page!</a:t>
            </a:r>
          </a:p>
          <a:p>
            <a:pPr marL="0" indent="0">
              <a:buNone/>
            </a:pPr>
            <a:endParaRPr lang="en-GB" dirty="0"/>
          </a:p>
          <a:p>
            <a:pPr marL="0" indent="0">
              <a:buNone/>
            </a:pPr>
            <a:r>
              <a:rPr lang="en-GB" dirty="0"/>
              <a:t>5. Now change the text to &lt;h1&gt;hello&lt;/h1&gt; </a:t>
            </a:r>
          </a:p>
          <a:p>
            <a:pPr marL="0" indent="0">
              <a:buNone/>
            </a:pPr>
            <a:r>
              <a:rPr lang="en-GB" dirty="0"/>
              <a:t>When you open it in the browser, what do you see?</a:t>
            </a:r>
          </a:p>
        </p:txBody>
      </p:sp>
    </p:spTree>
    <p:extLst>
      <p:ext uri="{BB962C8B-B14F-4D97-AF65-F5344CB8AC3E}">
        <p14:creationId xmlns:p14="http://schemas.microsoft.com/office/powerpoint/2010/main" val="1079720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9ED3B3-1FF3-6949-BD2B-20AC452D120A}"/>
              </a:ext>
            </a:extLst>
          </p:cNvPr>
          <p:cNvSpPr>
            <a:spLocks noGrp="1"/>
          </p:cNvSpPr>
          <p:nvPr>
            <p:ph type="title"/>
          </p:nvPr>
        </p:nvSpPr>
        <p:spPr>
          <a:xfrm>
            <a:off x="569259" y="253916"/>
            <a:ext cx="10058400" cy="1371600"/>
          </a:xfrm>
        </p:spPr>
        <p:txBody>
          <a:bodyPr/>
          <a:lstStyle/>
          <a:p>
            <a:r>
              <a:rPr lang="en-GB" dirty="0"/>
              <a:t>Basic HTML Page Layout</a:t>
            </a:r>
          </a:p>
        </p:txBody>
      </p:sp>
      <p:sp>
        <p:nvSpPr>
          <p:cNvPr id="8" name="Content Placeholder 2">
            <a:extLst>
              <a:ext uri="{FF2B5EF4-FFF2-40B4-BE49-F238E27FC236}">
                <a16:creationId xmlns:a16="http://schemas.microsoft.com/office/drawing/2014/main" id="{866ED1E7-DA0B-4648-A630-B9DEFE323696}"/>
              </a:ext>
            </a:extLst>
          </p:cNvPr>
          <p:cNvSpPr txBox="1">
            <a:spLocks/>
          </p:cNvSpPr>
          <p:nvPr/>
        </p:nvSpPr>
        <p:spPr>
          <a:xfrm>
            <a:off x="772096" y="1818995"/>
            <a:ext cx="6239436" cy="3931920"/>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a:lstStyle>
          <a:p>
            <a:pPr marL="0" indent="0">
              <a:buNone/>
            </a:pPr>
            <a:r>
              <a:rPr lang="en-GB" dirty="0"/>
              <a:t>Underneath every pretty web page, there is HTML at work, creating the layout of the page. It essentially splits the sections of the page into boxes, which you then fill with other things, like text and images.</a:t>
            </a:r>
          </a:p>
          <a:p>
            <a:pPr marL="0" indent="0">
              <a:buNone/>
            </a:pPr>
            <a:endParaRPr lang="en-GB" dirty="0"/>
          </a:p>
          <a:p>
            <a:pPr marL="0" indent="0">
              <a:buNone/>
            </a:pPr>
            <a:r>
              <a:rPr lang="en-GB" dirty="0"/>
              <a:t>Each box on the page is created using opening and closing triangle brackets. You specify what part of the page it is by writing an element name in the brackets.</a:t>
            </a:r>
          </a:p>
          <a:p>
            <a:pPr marL="0" indent="0">
              <a:buNone/>
            </a:pPr>
            <a:endParaRPr lang="en-GB" dirty="0"/>
          </a:p>
          <a:p>
            <a:pPr marL="0" indent="0">
              <a:buNone/>
            </a:pPr>
            <a:r>
              <a:rPr lang="en-GB" dirty="0" err="1"/>
              <a:t>Eg</a:t>
            </a:r>
            <a:r>
              <a:rPr lang="en-GB" dirty="0"/>
              <a:t>. The header would be written:</a:t>
            </a:r>
          </a:p>
          <a:p>
            <a:pPr marL="0" indent="0">
              <a:buNone/>
            </a:pPr>
            <a:br>
              <a:rPr lang="en-GB" dirty="0"/>
            </a:br>
            <a:r>
              <a:rPr lang="en-GB" dirty="0"/>
              <a:t>&lt;header&gt; </a:t>
            </a:r>
          </a:p>
          <a:p>
            <a:pPr marL="0" indent="0">
              <a:buNone/>
            </a:pPr>
            <a:r>
              <a:rPr lang="en-GB" dirty="0"/>
              <a:t>	Some text here. Maybe a logo image too.</a:t>
            </a:r>
          </a:p>
          <a:p>
            <a:pPr marL="0" indent="0">
              <a:buNone/>
            </a:pPr>
            <a:r>
              <a:rPr lang="en-GB" dirty="0"/>
              <a:t>&lt;/header&gt;</a:t>
            </a:r>
          </a:p>
        </p:txBody>
      </p:sp>
      <p:grpSp>
        <p:nvGrpSpPr>
          <p:cNvPr id="12" name="Group 11">
            <a:extLst>
              <a:ext uri="{FF2B5EF4-FFF2-40B4-BE49-F238E27FC236}">
                <a16:creationId xmlns:a16="http://schemas.microsoft.com/office/drawing/2014/main" id="{BF70A650-A798-7041-B309-9A06FBF087CD}"/>
              </a:ext>
            </a:extLst>
          </p:cNvPr>
          <p:cNvGrpSpPr/>
          <p:nvPr/>
        </p:nvGrpSpPr>
        <p:grpSpPr>
          <a:xfrm>
            <a:off x="7135091" y="1625516"/>
            <a:ext cx="4631900" cy="4435465"/>
            <a:chOff x="2909454" y="1427452"/>
            <a:chExt cx="6899564" cy="5167312"/>
          </a:xfrm>
        </p:grpSpPr>
        <p:sp>
          <p:nvSpPr>
            <p:cNvPr id="13" name="Frame 12">
              <a:extLst>
                <a:ext uri="{FF2B5EF4-FFF2-40B4-BE49-F238E27FC236}">
                  <a16:creationId xmlns:a16="http://schemas.microsoft.com/office/drawing/2014/main" id="{45447A5F-5CDE-5C4A-9D14-4E4C95DA4631}"/>
                </a:ext>
              </a:extLst>
            </p:cNvPr>
            <p:cNvSpPr/>
            <p:nvPr/>
          </p:nvSpPr>
          <p:spPr>
            <a:xfrm>
              <a:off x="2909454" y="1427452"/>
              <a:ext cx="6733310" cy="5167312"/>
            </a:xfrm>
            <a:prstGeom prst="frame">
              <a:avLst>
                <a:gd name="adj1" fmla="val 1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Frame 13">
              <a:extLst>
                <a:ext uri="{FF2B5EF4-FFF2-40B4-BE49-F238E27FC236}">
                  <a16:creationId xmlns:a16="http://schemas.microsoft.com/office/drawing/2014/main" id="{E428B437-58DE-AA48-A1B6-620A140556E4}"/>
                </a:ext>
              </a:extLst>
            </p:cNvPr>
            <p:cNvSpPr/>
            <p:nvPr/>
          </p:nvSpPr>
          <p:spPr>
            <a:xfrm>
              <a:off x="3061854" y="1579852"/>
              <a:ext cx="6400801" cy="747712"/>
            </a:xfrm>
            <a:prstGeom prst="frame">
              <a:avLst>
                <a:gd name="adj1" fmla="val 1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Frame 14">
              <a:extLst>
                <a:ext uri="{FF2B5EF4-FFF2-40B4-BE49-F238E27FC236}">
                  <a16:creationId xmlns:a16="http://schemas.microsoft.com/office/drawing/2014/main" id="{E97475C5-37D0-6542-AE85-5773DDD46925}"/>
                </a:ext>
              </a:extLst>
            </p:cNvPr>
            <p:cNvSpPr/>
            <p:nvPr/>
          </p:nvSpPr>
          <p:spPr>
            <a:xfrm>
              <a:off x="3061854" y="2438401"/>
              <a:ext cx="6400801" cy="747712"/>
            </a:xfrm>
            <a:prstGeom prst="frame">
              <a:avLst>
                <a:gd name="adj1" fmla="val 1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Frame 15">
              <a:extLst>
                <a:ext uri="{FF2B5EF4-FFF2-40B4-BE49-F238E27FC236}">
                  <a16:creationId xmlns:a16="http://schemas.microsoft.com/office/drawing/2014/main" id="{036EC59C-DDF7-7B4E-8D58-0DC9B569BB23}"/>
                </a:ext>
              </a:extLst>
            </p:cNvPr>
            <p:cNvSpPr/>
            <p:nvPr/>
          </p:nvSpPr>
          <p:spPr>
            <a:xfrm>
              <a:off x="3075708" y="5680798"/>
              <a:ext cx="6400801" cy="747712"/>
            </a:xfrm>
            <a:prstGeom prst="frame">
              <a:avLst>
                <a:gd name="adj1" fmla="val 1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Frame 16">
              <a:extLst>
                <a:ext uri="{FF2B5EF4-FFF2-40B4-BE49-F238E27FC236}">
                  <a16:creationId xmlns:a16="http://schemas.microsoft.com/office/drawing/2014/main" id="{F512FE77-B433-6D48-81D9-54EFB1195C4C}"/>
                </a:ext>
              </a:extLst>
            </p:cNvPr>
            <p:cNvSpPr/>
            <p:nvPr/>
          </p:nvSpPr>
          <p:spPr>
            <a:xfrm>
              <a:off x="3075708" y="3284176"/>
              <a:ext cx="3842906" cy="1163131"/>
            </a:xfrm>
            <a:prstGeom prst="frame">
              <a:avLst>
                <a:gd name="adj1" fmla="val 1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Frame 17">
              <a:extLst>
                <a:ext uri="{FF2B5EF4-FFF2-40B4-BE49-F238E27FC236}">
                  <a16:creationId xmlns:a16="http://schemas.microsoft.com/office/drawing/2014/main" id="{BB5BF8D7-67D0-9C42-A095-DB9B866F7D00}"/>
                </a:ext>
              </a:extLst>
            </p:cNvPr>
            <p:cNvSpPr/>
            <p:nvPr/>
          </p:nvSpPr>
          <p:spPr>
            <a:xfrm>
              <a:off x="3075708" y="4491039"/>
              <a:ext cx="3842906" cy="1163131"/>
            </a:xfrm>
            <a:prstGeom prst="frame">
              <a:avLst>
                <a:gd name="adj1" fmla="val 1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Frame 18">
              <a:extLst>
                <a:ext uri="{FF2B5EF4-FFF2-40B4-BE49-F238E27FC236}">
                  <a16:creationId xmlns:a16="http://schemas.microsoft.com/office/drawing/2014/main" id="{85B0F1AE-4FED-5442-B2B7-75B98AB8C13A}"/>
                </a:ext>
              </a:extLst>
            </p:cNvPr>
            <p:cNvSpPr/>
            <p:nvPr/>
          </p:nvSpPr>
          <p:spPr>
            <a:xfrm>
              <a:off x="7084869" y="3296949"/>
              <a:ext cx="2377785" cy="2258071"/>
            </a:xfrm>
            <a:prstGeom prst="frame">
              <a:avLst>
                <a:gd name="adj1" fmla="val 1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TextBox 19">
              <a:extLst>
                <a:ext uri="{FF2B5EF4-FFF2-40B4-BE49-F238E27FC236}">
                  <a16:creationId xmlns:a16="http://schemas.microsoft.com/office/drawing/2014/main" id="{04676FB3-73D1-4249-A0AE-11201F9F0B86}"/>
                </a:ext>
              </a:extLst>
            </p:cNvPr>
            <p:cNvSpPr txBox="1"/>
            <p:nvPr/>
          </p:nvSpPr>
          <p:spPr>
            <a:xfrm>
              <a:off x="4745600" y="1623362"/>
              <a:ext cx="3572617" cy="752975"/>
            </a:xfrm>
            <a:prstGeom prst="rect">
              <a:avLst/>
            </a:prstGeom>
            <a:noFill/>
          </p:spPr>
          <p:txBody>
            <a:bodyPr wrap="none" rtlCol="0">
              <a:spAutoFit/>
            </a:bodyPr>
            <a:lstStyle/>
            <a:p>
              <a:r>
                <a:rPr lang="en-GB" sz="3600" dirty="0"/>
                <a:t>&lt;header&gt;</a:t>
              </a:r>
            </a:p>
          </p:txBody>
        </p:sp>
        <p:sp>
          <p:nvSpPr>
            <p:cNvPr id="21" name="TextBox 20">
              <a:extLst>
                <a:ext uri="{FF2B5EF4-FFF2-40B4-BE49-F238E27FC236}">
                  <a16:creationId xmlns:a16="http://schemas.microsoft.com/office/drawing/2014/main" id="{A3B640B3-2582-DD4B-AB80-03AF106AAC8F}"/>
                </a:ext>
              </a:extLst>
            </p:cNvPr>
            <p:cNvSpPr txBox="1"/>
            <p:nvPr/>
          </p:nvSpPr>
          <p:spPr>
            <a:xfrm>
              <a:off x="5119255" y="2394669"/>
              <a:ext cx="2383496" cy="752975"/>
            </a:xfrm>
            <a:prstGeom prst="rect">
              <a:avLst/>
            </a:prstGeom>
            <a:noFill/>
          </p:spPr>
          <p:txBody>
            <a:bodyPr wrap="none" rtlCol="0">
              <a:spAutoFit/>
            </a:bodyPr>
            <a:lstStyle/>
            <a:p>
              <a:r>
                <a:rPr lang="en-GB" sz="3600" dirty="0"/>
                <a:t>&lt;</a:t>
              </a:r>
              <a:r>
                <a:rPr lang="en-GB" sz="3600" dirty="0" err="1"/>
                <a:t>nav</a:t>
              </a:r>
              <a:r>
                <a:rPr lang="en-GB" sz="3600" dirty="0"/>
                <a:t>&gt;</a:t>
              </a:r>
            </a:p>
          </p:txBody>
        </p:sp>
        <p:sp>
          <p:nvSpPr>
            <p:cNvPr id="22" name="TextBox 21">
              <a:extLst>
                <a:ext uri="{FF2B5EF4-FFF2-40B4-BE49-F238E27FC236}">
                  <a16:creationId xmlns:a16="http://schemas.microsoft.com/office/drawing/2014/main" id="{62157C45-4097-D34A-9EF2-216D9CC4EDA0}"/>
                </a:ext>
              </a:extLst>
            </p:cNvPr>
            <p:cNvSpPr txBox="1"/>
            <p:nvPr/>
          </p:nvSpPr>
          <p:spPr>
            <a:xfrm>
              <a:off x="3362794" y="3509299"/>
              <a:ext cx="3512922" cy="752975"/>
            </a:xfrm>
            <a:prstGeom prst="rect">
              <a:avLst/>
            </a:prstGeom>
            <a:noFill/>
          </p:spPr>
          <p:txBody>
            <a:bodyPr wrap="none" rtlCol="0">
              <a:spAutoFit/>
            </a:bodyPr>
            <a:lstStyle/>
            <a:p>
              <a:r>
                <a:rPr lang="en-GB" sz="3600" dirty="0"/>
                <a:t>&lt;section&gt;</a:t>
              </a:r>
            </a:p>
          </p:txBody>
        </p:sp>
        <p:sp>
          <p:nvSpPr>
            <p:cNvPr id="23" name="TextBox 22">
              <a:extLst>
                <a:ext uri="{FF2B5EF4-FFF2-40B4-BE49-F238E27FC236}">
                  <a16:creationId xmlns:a16="http://schemas.microsoft.com/office/drawing/2014/main" id="{2969DFDC-2E00-1746-9047-F5DF71B2803E}"/>
                </a:ext>
              </a:extLst>
            </p:cNvPr>
            <p:cNvSpPr txBox="1"/>
            <p:nvPr/>
          </p:nvSpPr>
          <p:spPr>
            <a:xfrm>
              <a:off x="3488157" y="4631610"/>
              <a:ext cx="3190571" cy="752975"/>
            </a:xfrm>
            <a:prstGeom prst="rect">
              <a:avLst/>
            </a:prstGeom>
            <a:noFill/>
          </p:spPr>
          <p:txBody>
            <a:bodyPr wrap="none" rtlCol="0">
              <a:spAutoFit/>
            </a:bodyPr>
            <a:lstStyle/>
            <a:p>
              <a:r>
                <a:rPr lang="en-GB" sz="3600" dirty="0"/>
                <a:t>&lt;article&gt;</a:t>
              </a:r>
            </a:p>
          </p:txBody>
        </p:sp>
        <p:sp>
          <p:nvSpPr>
            <p:cNvPr id="24" name="TextBox 23">
              <a:extLst>
                <a:ext uri="{FF2B5EF4-FFF2-40B4-BE49-F238E27FC236}">
                  <a16:creationId xmlns:a16="http://schemas.microsoft.com/office/drawing/2014/main" id="{723CBBAF-C8C2-CB4B-B9B9-1978A9EC44F1}"/>
                </a:ext>
              </a:extLst>
            </p:cNvPr>
            <p:cNvSpPr txBox="1"/>
            <p:nvPr/>
          </p:nvSpPr>
          <p:spPr>
            <a:xfrm>
              <a:off x="5129647" y="5669933"/>
              <a:ext cx="3116548" cy="752975"/>
            </a:xfrm>
            <a:prstGeom prst="rect">
              <a:avLst/>
            </a:prstGeom>
            <a:noFill/>
          </p:spPr>
          <p:txBody>
            <a:bodyPr wrap="none" rtlCol="0">
              <a:spAutoFit/>
            </a:bodyPr>
            <a:lstStyle/>
            <a:p>
              <a:r>
                <a:rPr lang="en-GB" sz="3600" dirty="0"/>
                <a:t>&lt;footer&gt;</a:t>
              </a:r>
            </a:p>
          </p:txBody>
        </p:sp>
        <p:sp>
          <p:nvSpPr>
            <p:cNvPr id="25" name="TextBox 24">
              <a:extLst>
                <a:ext uri="{FF2B5EF4-FFF2-40B4-BE49-F238E27FC236}">
                  <a16:creationId xmlns:a16="http://schemas.microsoft.com/office/drawing/2014/main" id="{EAB007FF-3287-DF46-9390-4ADD77F1EA6D}"/>
                </a:ext>
              </a:extLst>
            </p:cNvPr>
            <p:cNvSpPr txBox="1"/>
            <p:nvPr/>
          </p:nvSpPr>
          <p:spPr>
            <a:xfrm>
              <a:off x="6918615" y="4093364"/>
              <a:ext cx="2890403" cy="752975"/>
            </a:xfrm>
            <a:prstGeom prst="rect">
              <a:avLst/>
            </a:prstGeom>
            <a:noFill/>
          </p:spPr>
          <p:txBody>
            <a:bodyPr wrap="square" rtlCol="0">
              <a:spAutoFit/>
            </a:bodyPr>
            <a:lstStyle/>
            <a:p>
              <a:r>
                <a:rPr lang="en-GB" sz="3600" dirty="0"/>
                <a:t>&lt;aside&gt;</a:t>
              </a:r>
            </a:p>
          </p:txBody>
        </p:sp>
      </p:grpSp>
    </p:spTree>
    <p:extLst>
      <p:ext uri="{BB962C8B-B14F-4D97-AF65-F5344CB8AC3E}">
        <p14:creationId xmlns:p14="http://schemas.microsoft.com/office/powerpoint/2010/main" val="3183457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259" y="253916"/>
            <a:ext cx="10058400" cy="1371600"/>
          </a:xfrm>
        </p:spPr>
        <p:txBody>
          <a:bodyPr/>
          <a:lstStyle/>
          <a:p>
            <a:r>
              <a:rPr lang="en-GB" dirty="0"/>
              <a:t>Basic HTML Page Layout</a:t>
            </a:r>
          </a:p>
        </p:txBody>
      </p:sp>
      <p:sp>
        <p:nvSpPr>
          <p:cNvPr id="3" name="Content Placeholder 2"/>
          <p:cNvSpPr>
            <a:spLocks noGrp="1"/>
          </p:cNvSpPr>
          <p:nvPr>
            <p:ph idx="1"/>
          </p:nvPr>
        </p:nvSpPr>
        <p:spPr/>
        <p:txBody>
          <a:bodyPr>
            <a:normAutofit/>
          </a:bodyPr>
          <a:lstStyle/>
          <a:p>
            <a:pPr marL="0" indent="0">
              <a:buNone/>
            </a:pPr>
            <a:r>
              <a:rPr lang="en-GB" dirty="0"/>
              <a:t>&lt;!DOCTYPE html&gt;</a:t>
            </a:r>
          </a:p>
          <a:p>
            <a:pPr marL="0" indent="0">
              <a:buNone/>
            </a:pPr>
            <a:r>
              <a:rPr lang="en-GB" dirty="0"/>
              <a:t>&lt;html&gt;</a:t>
            </a:r>
          </a:p>
          <a:p>
            <a:pPr marL="0" indent="0">
              <a:buNone/>
            </a:pPr>
            <a:r>
              <a:rPr lang="en-GB" dirty="0"/>
              <a:t>	&lt;head&gt;</a:t>
            </a:r>
          </a:p>
          <a:p>
            <a:pPr marL="0" indent="0">
              <a:buNone/>
            </a:pPr>
            <a:r>
              <a:rPr lang="en-GB" dirty="0"/>
              <a:t>		&lt;title&gt;Page title&lt;/title&gt;</a:t>
            </a:r>
            <a:br>
              <a:rPr lang="en-GB" dirty="0"/>
            </a:br>
            <a:r>
              <a:rPr lang="en-GB" dirty="0"/>
              <a:t>		</a:t>
            </a:r>
            <a:r>
              <a:rPr lang="mr-IN" dirty="0"/>
              <a:t>…</a:t>
            </a:r>
            <a:endParaRPr lang="en-GB" dirty="0"/>
          </a:p>
          <a:p>
            <a:pPr marL="0" indent="0">
              <a:buNone/>
            </a:pPr>
            <a:r>
              <a:rPr lang="en-GB" dirty="0"/>
              <a:t>	&lt;/head&gt;</a:t>
            </a:r>
          </a:p>
          <a:p>
            <a:pPr marL="0" indent="0">
              <a:buNone/>
            </a:pPr>
            <a:r>
              <a:rPr lang="en-GB" dirty="0"/>
              <a:t>	&lt;body&gt;</a:t>
            </a:r>
          </a:p>
          <a:p>
            <a:pPr marL="0" indent="0">
              <a:buNone/>
            </a:pPr>
            <a:r>
              <a:rPr lang="en-US" dirty="0"/>
              <a:t>	</a:t>
            </a:r>
            <a:r>
              <a:rPr lang="mr-IN" dirty="0"/>
              <a:t>…</a:t>
            </a:r>
            <a:endParaRPr lang="en-GB" dirty="0"/>
          </a:p>
          <a:p>
            <a:pPr marL="0" indent="0">
              <a:buNone/>
            </a:pPr>
            <a:r>
              <a:rPr lang="en-GB" dirty="0"/>
              <a:t>	&lt;/body&gt;</a:t>
            </a:r>
          </a:p>
          <a:p>
            <a:pPr marL="0" indent="0">
              <a:buNone/>
            </a:pPr>
            <a:r>
              <a:rPr lang="en-GB" dirty="0"/>
              <a:t>&lt;/html&gt;</a:t>
            </a:r>
          </a:p>
        </p:txBody>
      </p:sp>
      <p:sp>
        <p:nvSpPr>
          <p:cNvPr id="4" name="Right Brace 3"/>
          <p:cNvSpPr/>
          <p:nvPr/>
        </p:nvSpPr>
        <p:spPr>
          <a:xfrm>
            <a:off x="6077256" y="2904617"/>
            <a:ext cx="595746" cy="1343891"/>
          </a:xfrm>
          <a:prstGeom prst="rightBrace">
            <a:avLst>
              <a:gd name="adj1" fmla="val 8333"/>
              <a:gd name="adj2" fmla="val 520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Right Brace 4"/>
          <p:cNvSpPr/>
          <p:nvPr/>
        </p:nvSpPr>
        <p:spPr>
          <a:xfrm>
            <a:off x="3241964" y="4237145"/>
            <a:ext cx="595746" cy="1343891"/>
          </a:xfrm>
          <a:prstGeom prst="rightBrace">
            <a:avLst>
              <a:gd name="adj1" fmla="val 8333"/>
              <a:gd name="adj2" fmla="val 520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p:cNvSpPr txBox="1"/>
          <p:nvPr/>
        </p:nvSpPr>
        <p:spPr>
          <a:xfrm>
            <a:off x="3837710" y="4634019"/>
            <a:ext cx="2909454" cy="646331"/>
          </a:xfrm>
          <a:prstGeom prst="rect">
            <a:avLst/>
          </a:prstGeom>
          <a:noFill/>
        </p:spPr>
        <p:txBody>
          <a:bodyPr wrap="square" rtlCol="0">
            <a:spAutoFit/>
          </a:bodyPr>
          <a:lstStyle/>
          <a:p>
            <a:r>
              <a:rPr lang="en-GB" dirty="0"/>
              <a:t>The visible part of the website in the browser</a:t>
            </a:r>
          </a:p>
        </p:txBody>
      </p:sp>
      <p:sp>
        <p:nvSpPr>
          <p:cNvPr id="7" name="TextBox 6"/>
          <p:cNvSpPr txBox="1"/>
          <p:nvPr/>
        </p:nvSpPr>
        <p:spPr>
          <a:xfrm>
            <a:off x="6673002" y="3398977"/>
            <a:ext cx="4132863" cy="646331"/>
          </a:xfrm>
          <a:prstGeom prst="rect">
            <a:avLst/>
          </a:prstGeom>
          <a:noFill/>
        </p:spPr>
        <p:txBody>
          <a:bodyPr wrap="none" rtlCol="0">
            <a:spAutoFit/>
          </a:bodyPr>
          <a:lstStyle/>
          <a:p>
            <a:r>
              <a:rPr lang="en-GB" dirty="0"/>
              <a:t>The brains of the website</a:t>
            </a:r>
          </a:p>
          <a:p>
            <a:r>
              <a:rPr lang="en-GB" dirty="0"/>
              <a:t>(info about the website/metadata)</a:t>
            </a:r>
          </a:p>
        </p:txBody>
      </p:sp>
      <p:sp>
        <p:nvSpPr>
          <p:cNvPr id="8" name="TextBox 7"/>
          <p:cNvSpPr txBox="1"/>
          <p:nvPr/>
        </p:nvSpPr>
        <p:spPr>
          <a:xfrm>
            <a:off x="6201240" y="5523404"/>
            <a:ext cx="3175421" cy="369332"/>
          </a:xfrm>
          <a:prstGeom prst="rect">
            <a:avLst/>
          </a:prstGeom>
          <a:noFill/>
        </p:spPr>
        <p:txBody>
          <a:bodyPr wrap="none" rtlCol="0">
            <a:spAutoFit/>
          </a:bodyPr>
          <a:lstStyle/>
          <a:p>
            <a:r>
              <a:rPr lang="en-GB" dirty="0">
                <a:solidFill>
                  <a:srgbClr val="FF0000"/>
                </a:solidFill>
              </a:rPr>
              <a:t>The end of the HTML document</a:t>
            </a:r>
          </a:p>
        </p:txBody>
      </p:sp>
      <p:sp>
        <p:nvSpPr>
          <p:cNvPr id="9" name="TextBox 8"/>
          <p:cNvSpPr txBox="1"/>
          <p:nvPr/>
        </p:nvSpPr>
        <p:spPr>
          <a:xfrm>
            <a:off x="6393873" y="2343336"/>
            <a:ext cx="3742884" cy="369332"/>
          </a:xfrm>
          <a:prstGeom prst="rect">
            <a:avLst/>
          </a:prstGeom>
          <a:noFill/>
        </p:spPr>
        <p:txBody>
          <a:bodyPr wrap="none" rtlCol="0">
            <a:spAutoFit/>
          </a:bodyPr>
          <a:lstStyle/>
          <a:p>
            <a:r>
              <a:rPr lang="en-GB" dirty="0">
                <a:solidFill>
                  <a:srgbClr val="FF0000"/>
                </a:solidFill>
              </a:rPr>
              <a:t>The beginning of the HTML document</a:t>
            </a:r>
          </a:p>
        </p:txBody>
      </p:sp>
      <p:sp>
        <p:nvSpPr>
          <p:cNvPr id="10" name="TextBox 9"/>
          <p:cNvSpPr txBox="1"/>
          <p:nvPr/>
        </p:nvSpPr>
        <p:spPr>
          <a:xfrm>
            <a:off x="5957455" y="1398685"/>
            <a:ext cx="3419206" cy="369332"/>
          </a:xfrm>
          <a:prstGeom prst="rect">
            <a:avLst/>
          </a:prstGeom>
          <a:noFill/>
        </p:spPr>
        <p:txBody>
          <a:bodyPr wrap="none" rtlCol="0">
            <a:spAutoFit/>
          </a:bodyPr>
          <a:lstStyle/>
          <a:p>
            <a:r>
              <a:rPr lang="en-GB" dirty="0"/>
              <a:t>The version of HTML you are using</a:t>
            </a:r>
          </a:p>
        </p:txBody>
      </p:sp>
      <p:cxnSp>
        <p:nvCxnSpPr>
          <p:cNvPr id="13" name="Straight Arrow Connector 12"/>
          <p:cNvCxnSpPr/>
          <p:nvPr/>
        </p:nvCxnSpPr>
        <p:spPr>
          <a:xfrm flipV="1">
            <a:off x="3462007" y="1659648"/>
            <a:ext cx="2350190" cy="50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327564" y="2597401"/>
            <a:ext cx="3768436" cy="38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189019" y="5652147"/>
            <a:ext cx="3768436" cy="38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662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253" y="528990"/>
            <a:ext cx="5287954" cy="1325563"/>
          </a:xfrm>
        </p:spPr>
        <p:txBody>
          <a:bodyPr>
            <a:normAutofit/>
          </a:bodyPr>
          <a:lstStyle/>
          <a:p>
            <a:r>
              <a:rPr lang="en-GB" sz="8000" dirty="0"/>
              <a:t>Welcome!</a:t>
            </a:r>
          </a:p>
        </p:txBody>
      </p:sp>
      <p:pic>
        <p:nvPicPr>
          <p:cNvPr id="7" name="Picture 6">
            <a:extLst>
              <a:ext uri="{FF2B5EF4-FFF2-40B4-BE49-F238E27FC236}">
                <a16:creationId xmlns:a16="http://schemas.microsoft.com/office/drawing/2014/main" id="{EB67489F-D13D-9649-B23E-82A46E3CD923}"/>
              </a:ext>
            </a:extLst>
          </p:cNvPr>
          <p:cNvPicPr>
            <a:picLocks noChangeAspect="1"/>
          </p:cNvPicPr>
          <p:nvPr/>
        </p:nvPicPr>
        <p:blipFill>
          <a:blip r:embed="rId2"/>
          <a:stretch>
            <a:fillRect/>
          </a:stretch>
        </p:blipFill>
        <p:spPr>
          <a:xfrm>
            <a:off x="1345532" y="2381377"/>
            <a:ext cx="5574530" cy="3435086"/>
          </a:xfrm>
          <a:prstGeom prst="rect">
            <a:avLst/>
          </a:prstGeom>
        </p:spPr>
      </p:pic>
      <p:pic>
        <p:nvPicPr>
          <p:cNvPr id="8" name="Picture 7">
            <a:extLst>
              <a:ext uri="{FF2B5EF4-FFF2-40B4-BE49-F238E27FC236}">
                <a16:creationId xmlns:a16="http://schemas.microsoft.com/office/drawing/2014/main" id="{B8D11AE3-9530-5145-9E38-B83BB638566B}"/>
              </a:ext>
            </a:extLst>
          </p:cNvPr>
          <p:cNvPicPr>
            <a:picLocks noChangeAspect="1"/>
          </p:cNvPicPr>
          <p:nvPr/>
        </p:nvPicPr>
        <p:blipFill>
          <a:blip r:embed="rId3"/>
          <a:stretch>
            <a:fillRect/>
          </a:stretch>
        </p:blipFill>
        <p:spPr>
          <a:xfrm>
            <a:off x="2897842" y="3817096"/>
            <a:ext cx="2568388" cy="1472543"/>
          </a:xfrm>
          <a:prstGeom prst="rect">
            <a:avLst/>
          </a:prstGeom>
        </p:spPr>
      </p:pic>
      <p:pic>
        <p:nvPicPr>
          <p:cNvPr id="9" name="Picture 8">
            <a:extLst>
              <a:ext uri="{FF2B5EF4-FFF2-40B4-BE49-F238E27FC236}">
                <a16:creationId xmlns:a16="http://schemas.microsoft.com/office/drawing/2014/main" id="{992E7086-C3EF-B845-BBB8-AF722DC95B58}"/>
              </a:ext>
            </a:extLst>
          </p:cNvPr>
          <p:cNvPicPr>
            <a:picLocks noChangeAspect="1"/>
          </p:cNvPicPr>
          <p:nvPr/>
        </p:nvPicPr>
        <p:blipFill>
          <a:blip r:embed="rId4"/>
          <a:stretch>
            <a:fillRect/>
          </a:stretch>
        </p:blipFill>
        <p:spPr>
          <a:xfrm>
            <a:off x="6874228" y="2381377"/>
            <a:ext cx="3157008" cy="3435086"/>
          </a:xfrm>
          <a:prstGeom prst="rect">
            <a:avLst/>
          </a:prstGeom>
        </p:spPr>
      </p:pic>
      <p:sp>
        <p:nvSpPr>
          <p:cNvPr id="10" name="Content Placeholder 2">
            <a:extLst>
              <a:ext uri="{FF2B5EF4-FFF2-40B4-BE49-F238E27FC236}">
                <a16:creationId xmlns:a16="http://schemas.microsoft.com/office/drawing/2014/main" id="{0AC4C2F1-2B04-6044-B282-1D9F78A2EC77}"/>
              </a:ext>
            </a:extLst>
          </p:cNvPr>
          <p:cNvSpPr>
            <a:spLocks noGrp="1"/>
          </p:cNvSpPr>
          <p:nvPr>
            <p:ph idx="1"/>
          </p:nvPr>
        </p:nvSpPr>
        <p:spPr>
          <a:xfrm>
            <a:off x="1967753" y="1851136"/>
            <a:ext cx="10058400" cy="3931920"/>
          </a:xfrm>
        </p:spPr>
        <p:txBody>
          <a:bodyPr/>
          <a:lstStyle/>
          <a:p>
            <a:pPr marL="0" indent="0">
              <a:buNone/>
            </a:pPr>
            <a:r>
              <a:rPr lang="en-GB" dirty="0"/>
              <a:t>You’re joining a community of female coders all over the UK!</a:t>
            </a:r>
          </a:p>
        </p:txBody>
      </p:sp>
    </p:spTree>
    <p:extLst>
      <p:ext uri="{BB962C8B-B14F-4D97-AF65-F5344CB8AC3E}">
        <p14:creationId xmlns:p14="http://schemas.microsoft.com/office/powerpoint/2010/main" val="1346834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elements?</a:t>
            </a:r>
          </a:p>
        </p:txBody>
      </p:sp>
      <p:sp>
        <p:nvSpPr>
          <p:cNvPr id="3" name="Content Placeholder 2"/>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GB" dirty="0"/>
          </a:p>
          <a:p>
            <a:pPr marL="0" indent="0">
              <a:buNone/>
            </a:pPr>
            <a:r>
              <a:rPr lang="en-GB" dirty="0"/>
              <a:t>		&lt;h1&gt;Hello World&lt;/h1&gt;</a:t>
            </a:r>
          </a:p>
          <a:p>
            <a:pPr marL="0" indent="0">
              <a:buNone/>
            </a:pPr>
            <a:r>
              <a:rPr lang="en-GB" dirty="0"/>
              <a:t>		&lt;</a:t>
            </a:r>
            <a:r>
              <a:rPr lang="en-GB" dirty="0" err="1"/>
              <a:t>img</a:t>
            </a:r>
            <a:r>
              <a:rPr lang="en-GB" dirty="0"/>
              <a:t> </a:t>
            </a:r>
            <a:r>
              <a:rPr lang="en-GB" dirty="0" err="1"/>
              <a:t>src</a:t>
            </a:r>
            <a:r>
              <a:rPr lang="en-GB" dirty="0"/>
              <a:t>=“</a:t>
            </a:r>
            <a:r>
              <a:rPr lang="en-GB" dirty="0" err="1"/>
              <a:t>smileyface.jpg</a:t>
            </a:r>
            <a:r>
              <a:rPr lang="en-GB" dirty="0"/>
              <a:t>” alt=“A smiley face” /&gt;</a:t>
            </a:r>
          </a:p>
        </p:txBody>
      </p:sp>
      <p:sp>
        <p:nvSpPr>
          <p:cNvPr id="4" name="TextBox 3">
            <a:extLst>
              <a:ext uri="{FF2B5EF4-FFF2-40B4-BE49-F238E27FC236}">
                <a16:creationId xmlns:a16="http://schemas.microsoft.com/office/drawing/2014/main" id="{59CD681A-14A5-2B47-BAB6-F055857568B6}"/>
              </a:ext>
            </a:extLst>
          </p:cNvPr>
          <p:cNvSpPr txBox="1"/>
          <p:nvPr/>
        </p:nvSpPr>
        <p:spPr>
          <a:xfrm>
            <a:off x="820270" y="5388709"/>
            <a:ext cx="2985247" cy="646331"/>
          </a:xfrm>
          <a:prstGeom prst="rect">
            <a:avLst/>
          </a:prstGeom>
          <a:noFill/>
          <a:ln>
            <a:solidFill>
              <a:srgbClr val="FF00F4"/>
            </a:solidFill>
          </a:ln>
        </p:spPr>
        <p:txBody>
          <a:bodyPr wrap="square" rtlCol="0">
            <a:spAutoFit/>
          </a:bodyPr>
          <a:lstStyle/>
          <a:p>
            <a:r>
              <a:rPr lang="en-GB" dirty="0"/>
              <a:t>List of HTML elements at W3Schools </a:t>
            </a:r>
            <a:r>
              <a:rPr lang="en-GB" dirty="0">
                <a:hlinkClick r:id="rId2"/>
              </a:rPr>
              <a:t>CLICKY</a:t>
            </a:r>
            <a:endParaRPr lang="en-US" dirty="0"/>
          </a:p>
        </p:txBody>
      </p:sp>
    </p:spTree>
    <p:extLst>
      <p:ext uri="{BB962C8B-B14F-4D97-AF65-F5344CB8AC3E}">
        <p14:creationId xmlns:p14="http://schemas.microsoft.com/office/powerpoint/2010/main" val="20468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tags?</a:t>
            </a:r>
          </a:p>
        </p:txBody>
      </p:sp>
      <p:sp>
        <p:nvSpPr>
          <p:cNvPr id="3" name="Content Placeholder 2"/>
          <p:cNvSpPr>
            <a:spLocks noGrp="1"/>
          </p:cNvSpPr>
          <p:nvPr>
            <p:ph idx="1"/>
          </p:nvPr>
        </p:nvSpPr>
        <p:spPr/>
        <p:txBody>
          <a:bodyPr>
            <a:normAutofit/>
          </a:bodyPr>
          <a:lstStyle/>
          <a:p>
            <a:pPr marL="0" indent="0" algn="ctr">
              <a:buNone/>
            </a:pPr>
            <a:r>
              <a:rPr lang="en-GB" sz="4400" dirty="0">
                <a:solidFill>
                  <a:srgbClr val="FF0000"/>
                </a:solidFill>
              </a:rPr>
              <a:t>&lt;tag </a:t>
            </a:r>
            <a:r>
              <a:rPr lang="en-GB" sz="3600" dirty="0"/>
              <a:t>attribute=“value”</a:t>
            </a:r>
            <a:r>
              <a:rPr lang="en-GB" sz="4400" dirty="0">
                <a:solidFill>
                  <a:srgbClr val="FF0000"/>
                </a:solidFill>
              </a:rPr>
              <a:t>&gt;</a:t>
            </a:r>
          </a:p>
        </p:txBody>
      </p:sp>
      <p:sp>
        <p:nvSpPr>
          <p:cNvPr id="4" name="TextBox 3"/>
          <p:cNvSpPr txBox="1"/>
          <p:nvPr/>
        </p:nvSpPr>
        <p:spPr>
          <a:xfrm>
            <a:off x="2244437" y="3816627"/>
            <a:ext cx="1385454" cy="1200329"/>
          </a:xfrm>
          <a:prstGeom prst="rect">
            <a:avLst/>
          </a:prstGeom>
          <a:noFill/>
        </p:spPr>
        <p:txBody>
          <a:bodyPr wrap="square" rtlCol="0">
            <a:spAutoFit/>
          </a:bodyPr>
          <a:lstStyle/>
          <a:p>
            <a:r>
              <a:rPr lang="en-GB" sz="2400" dirty="0"/>
              <a:t>The tag opens here</a:t>
            </a:r>
          </a:p>
        </p:txBody>
      </p:sp>
      <p:sp>
        <p:nvSpPr>
          <p:cNvPr id="5" name="TextBox 4"/>
          <p:cNvSpPr txBox="1"/>
          <p:nvPr/>
        </p:nvSpPr>
        <p:spPr>
          <a:xfrm>
            <a:off x="4267200" y="4187169"/>
            <a:ext cx="3616036" cy="830997"/>
          </a:xfrm>
          <a:prstGeom prst="rect">
            <a:avLst/>
          </a:prstGeom>
          <a:noFill/>
        </p:spPr>
        <p:txBody>
          <a:bodyPr wrap="square" rtlCol="0">
            <a:spAutoFit/>
          </a:bodyPr>
          <a:lstStyle/>
          <a:p>
            <a:r>
              <a:rPr lang="en-GB" sz="2400" dirty="0"/>
              <a:t>The content of the element is contained in an attribute</a:t>
            </a:r>
          </a:p>
        </p:txBody>
      </p:sp>
      <p:sp>
        <p:nvSpPr>
          <p:cNvPr id="6" name="TextBox 5"/>
          <p:cNvSpPr txBox="1"/>
          <p:nvPr/>
        </p:nvSpPr>
        <p:spPr>
          <a:xfrm>
            <a:off x="8520545" y="4142706"/>
            <a:ext cx="2161308" cy="830997"/>
          </a:xfrm>
          <a:prstGeom prst="rect">
            <a:avLst/>
          </a:prstGeom>
          <a:noFill/>
        </p:spPr>
        <p:txBody>
          <a:bodyPr wrap="square" rtlCol="0">
            <a:spAutoFit/>
          </a:bodyPr>
          <a:lstStyle/>
          <a:p>
            <a:r>
              <a:rPr lang="en-GB" sz="2400" dirty="0"/>
              <a:t>The tag closes here</a:t>
            </a:r>
          </a:p>
        </p:txBody>
      </p:sp>
      <p:cxnSp>
        <p:nvCxnSpPr>
          <p:cNvPr id="8" name="Straight Arrow Connector 7"/>
          <p:cNvCxnSpPr/>
          <p:nvPr/>
        </p:nvCxnSpPr>
        <p:spPr>
          <a:xfrm flipV="1">
            <a:off x="2978727" y="2714824"/>
            <a:ext cx="969818" cy="1052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744439" y="2622713"/>
            <a:ext cx="13856" cy="1519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8421831" y="2668116"/>
            <a:ext cx="834735" cy="1519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88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attributes?</a:t>
            </a:r>
          </a:p>
        </p:txBody>
      </p:sp>
      <p:sp>
        <p:nvSpPr>
          <p:cNvPr id="3" name="Content Placeholder 2"/>
          <p:cNvSpPr>
            <a:spLocks noGrp="1"/>
          </p:cNvSpPr>
          <p:nvPr>
            <p:ph idx="1"/>
          </p:nvPr>
        </p:nvSpPr>
        <p:spPr/>
        <p:txBody>
          <a:bodyPr/>
          <a:lstStyle/>
          <a:p>
            <a:pPr marL="0" indent="0" algn="ctr">
              <a:buNone/>
            </a:pPr>
            <a:r>
              <a:rPr lang="en-GB" dirty="0"/>
              <a:t>&lt;tag </a:t>
            </a:r>
            <a:r>
              <a:rPr lang="en-GB" sz="4000" dirty="0">
                <a:solidFill>
                  <a:srgbClr val="FF0000"/>
                </a:solidFill>
              </a:rPr>
              <a:t>attribute=“value”</a:t>
            </a:r>
            <a:r>
              <a:rPr lang="en-GB" dirty="0"/>
              <a:t>&gt;</a:t>
            </a:r>
          </a:p>
          <a:p>
            <a:pPr marL="0" indent="0">
              <a:buNone/>
            </a:pPr>
            <a:endParaRPr lang="en-GB" dirty="0"/>
          </a:p>
        </p:txBody>
      </p:sp>
      <p:sp>
        <p:nvSpPr>
          <p:cNvPr id="5" name="TextBox 4"/>
          <p:cNvSpPr txBox="1"/>
          <p:nvPr/>
        </p:nvSpPr>
        <p:spPr>
          <a:xfrm>
            <a:off x="4287982" y="4225845"/>
            <a:ext cx="3616036" cy="830997"/>
          </a:xfrm>
          <a:prstGeom prst="rect">
            <a:avLst/>
          </a:prstGeom>
          <a:noFill/>
        </p:spPr>
        <p:txBody>
          <a:bodyPr wrap="square" rtlCol="0">
            <a:spAutoFit/>
          </a:bodyPr>
          <a:lstStyle/>
          <a:p>
            <a:r>
              <a:rPr lang="en-GB" sz="2400" dirty="0"/>
              <a:t>No spaces on either side of the = sign</a:t>
            </a:r>
          </a:p>
        </p:txBody>
      </p:sp>
      <p:sp>
        <p:nvSpPr>
          <p:cNvPr id="6" name="TextBox 5"/>
          <p:cNvSpPr txBox="1"/>
          <p:nvPr/>
        </p:nvSpPr>
        <p:spPr>
          <a:xfrm>
            <a:off x="8520546" y="3883828"/>
            <a:ext cx="2161308" cy="1569660"/>
          </a:xfrm>
          <a:prstGeom prst="rect">
            <a:avLst/>
          </a:prstGeom>
          <a:noFill/>
        </p:spPr>
        <p:txBody>
          <a:bodyPr wrap="square" rtlCol="0">
            <a:spAutoFit/>
          </a:bodyPr>
          <a:lstStyle/>
          <a:p>
            <a:r>
              <a:rPr lang="en-GB" sz="2400" dirty="0"/>
              <a:t>Quote marks surrounding the value of the attribute</a:t>
            </a:r>
          </a:p>
        </p:txBody>
      </p:sp>
      <p:cxnSp>
        <p:nvCxnSpPr>
          <p:cNvPr id="8" name="Straight Arrow Connector 7"/>
          <p:cNvCxnSpPr/>
          <p:nvPr/>
        </p:nvCxnSpPr>
        <p:spPr>
          <a:xfrm flipV="1">
            <a:off x="5721927" y="2600572"/>
            <a:ext cx="748146" cy="1493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8219210" y="2364775"/>
            <a:ext cx="834735" cy="1519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7927" y="5320145"/>
            <a:ext cx="6162264" cy="1200329"/>
          </a:xfrm>
          <a:prstGeom prst="rect">
            <a:avLst/>
          </a:prstGeom>
          <a:noFill/>
        </p:spPr>
        <p:txBody>
          <a:bodyPr wrap="none" rtlCol="0">
            <a:spAutoFit/>
          </a:bodyPr>
          <a:lstStyle/>
          <a:p>
            <a:r>
              <a:rPr lang="en-GB" sz="2400" dirty="0"/>
              <a:t>&lt;div class=“info-section”&gt;</a:t>
            </a:r>
          </a:p>
          <a:p>
            <a:r>
              <a:rPr lang="en-GB" sz="2400" dirty="0"/>
              <a:t>&lt;</a:t>
            </a:r>
            <a:r>
              <a:rPr lang="en-GB" sz="2400" dirty="0" err="1"/>
              <a:t>img</a:t>
            </a:r>
            <a:r>
              <a:rPr lang="en-GB" sz="2400" dirty="0"/>
              <a:t> </a:t>
            </a:r>
            <a:r>
              <a:rPr lang="en-GB" sz="2400" dirty="0" err="1"/>
              <a:t>src</a:t>
            </a:r>
            <a:r>
              <a:rPr lang="en-GB" sz="2400" dirty="0"/>
              <a:t>=“</a:t>
            </a:r>
            <a:r>
              <a:rPr lang="en-GB" sz="2400" dirty="0" err="1"/>
              <a:t>smileyface.jpg</a:t>
            </a:r>
            <a:r>
              <a:rPr lang="en-GB" sz="2400" dirty="0"/>
              <a:t>” alt=“A smiley face” /&gt;</a:t>
            </a:r>
          </a:p>
          <a:p>
            <a:r>
              <a:rPr lang="en-GB" sz="2400" dirty="0"/>
              <a:t>&lt;a </a:t>
            </a:r>
            <a:r>
              <a:rPr lang="en-GB" sz="2400" dirty="0" err="1"/>
              <a:t>href</a:t>
            </a:r>
            <a:r>
              <a:rPr lang="en-GB" sz="2400" dirty="0"/>
              <a:t>=</a:t>
            </a:r>
            <a:r>
              <a:rPr lang="en-GB" sz="2400" dirty="0">
                <a:hlinkClick r:id="rId2"/>
              </a:rPr>
              <a:t>http://google.com</a:t>
            </a:r>
            <a:r>
              <a:rPr lang="en-GB" sz="2400" dirty="0"/>
              <a:t> &gt;</a:t>
            </a:r>
          </a:p>
        </p:txBody>
      </p:sp>
      <p:sp>
        <p:nvSpPr>
          <p:cNvPr id="10" name="TextBox 9">
            <a:extLst>
              <a:ext uri="{FF2B5EF4-FFF2-40B4-BE49-F238E27FC236}">
                <a16:creationId xmlns:a16="http://schemas.microsoft.com/office/drawing/2014/main" id="{4A9FC343-D83B-6943-95BD-D1310BCC0B72}"/>
              </a:ext>
            </a:extLst>
          </p:cNvPr>
          <p:cNvSpPr txBox="1"/>
          <p:nvPr/>
        </p:nvSpPr>
        <p:spPr>
          <a:xfrm>
            <a:off x="8780928" y="1198109"/>
            <a:ext cx="2985247" cy="923330"/>
          </a:xfrm>
          <a:prstGeom prst="rect">
            <a:avLst/>
          </a:prstGeom>
          <a:noFill/>
          <a:ln>
            <a:solidFill>
              <a:srgbClr val="FF00F4"/>
            </a:solidFill>
          </a:ln>
        </p:spPr>
        <p:txBody>
          <a:bodyPr wrap="square" rtlCol="0">
            <a:spAutoFit/>
          </a:bodyPr>
          <a:lstStyle/>
          <a:p>
            <a:r>
              <a:rPr lang="en-GB" dirty="0"/>
              <a:t>List of main HTML  attributes at W3Schools </a:t>
            </a:r>
            <a:r>
              <a:rPr lang="en-GB" dirty="0">
                <a:hlinkClick r:id="rId3"/>
              </a:rPr>
              <a:t>CLICKY</a:t>
            </a:r>
            <a:endParaRPr lang="en-US" dirty="0"/>
          </a:p>
        </p:txBody>
      </p:sp>
    </p:spTree>
    <p:extLst>
      <p:ext uri="{BB962C8B-B14F-4D97-AF65-F5344CB8AC3E}">
        <p14:creationId xmlns:p14="http://schemas.microsoft.com/office/powerpoint/2010/main" val="501207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40888"/>
            <a:ext cx="10058400" cy="1371600"/>
          </a:xfrm>
        </p:spPr>
        <p:txBody>
          <a:bodyPr/>
          <a:lstStyle/>
          <a:p>
            <a:r>
              <a:rPr lang="en-GB" dirty="0"/>
              <a:t>Nesting</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92739" y="1677276"/>
            <a:ext cx="6806521" cy="4492870"/>
          </a:xfrm>
        </p:spPr>
      </p:pic>
    </p:spTree>
    <p:extLst>
      <p:ext uri="{BB962C8B-B14F-4D97-AF65-F5344CB8AC3E}">
        <p14:creationId xmlns:p14="http://schemas.microsoft.com/office/powerpoint/2010/main" val="162913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94676"/>
            <a:ext cx="10058400" cy="1371600"/>
          </a:xfrm>
        </p:spPr>
        <p:txBody>
          <a:bodyPr/>
          <a:lstStyle/>
          <a:p>
            <a:r>
              <a:rPr lang="en-GB" dirty="0"/>
              <a:t>HTML Syntax Demo</a:t>
            </a:r>
          </a:p>
        </p:txBody>
      </p:sp>
      <p:pic>
        <p:nvPicPr>
          <p:cNvPr id="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8541" y="2426168"/>
            <a:ext cx="6994918" cy="3932237"/>
          </a:xfrm>
        </p:spPr>
      </p:pic>
      <p:sp>
        <p:nvSpPr>
          <p:cNvPr id="3" name="TextBox 2">
            <a:extLst>
              <a:ext uri="{FF2B5EF4-FFF2-40B4-BE49-F238E27FC236}">
                <a16:creationId xmlns:a16="http://schemas.microsoft.com/office/drawing/2014/main" id="{F82C45FC-CCCF-404E-AE6C-B234F45D97E9}"/>
              </a:ext>
            </a:extLst>
          </p:cNvPr>
          <p:cNvSpPr txBox="1"/>
          <p:nvPr/>
        </p:nvSpPr>
        <p:spPr>
          <a:xfrm>
            <a:off x="1304365" y="1707776"/>
            <a:ext cx="9399494" cy="369332"/>
          </a:xfrm>
          <a:prstGeom prst="rect">
            <a:avLst/>
          </a:prstGeom>
          <a:noFill/>
        </p:spPr>
        <p:txBody>
          <a:bodyPr wrap="square" rtlCol="0">
            <a:spAutoFit/>
          </a:bodyPr>
          <a:lstStyle/>
          <a:p>
            <a:r>
              <a:rPr lang="en-GB" dirty="0">
                <a:hlinkClick r:id="rId3"/>
              </a:rPr>
              <a:t>Click here to show live demo of HTML syntax</a:t>
            </a:r>
            <a:endParaRPr lang="en-US" dirty="0"/>
          </a:p>
        </p:txBody>
      </p:sp>
    </p:spTree>
    <p:extLst>
      <p:ext uri="{BB962C8B-B14F-4D97-AF65-F5344CB8AC3E}">
        <p14:creationId xmlns:p14="http://schemas.microsoft.com/office/powerpoint/2010/main" val="1129141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Task 3 </a:t>
            </a:r>
            <a:r>
              <a:rPr lang="mr-IN" dirty="0"/>
              <a:t>–</a:t>
            </a:r>
            <a:r>
              <a:rPr lang="en-GB" dirty="0"/>
              <a:t> About Me Page</a:t>
            </a:r>
          </a:p>
        </p:txBody>
      </p:sp>
      <p:sp>
        <p:nvSpPr>
          <p:cNvPr id="3" name="Content Placeholder 2"/>
          <p:cNvSpPr>
            <a:spLocks noGrp="1"/>
          </p:cNvSpPr>
          <p:nvPr>
            <p:ph idx="1"/>
          </p:nvPr>
        </p:nvSpPr>
        <p:spPr/>
        <p:txBody>
          <a:bodyPr/>
          <a:lstStyle/>
          <a:p>
            <a:r>
              <a:rPr lang="en-GB" dirty="0"/>
              <a:t>1. Open this code demo:</a:t>
            </a:r>
          </a:p>
          <a:p>
            <a:r>
              <a:rPr lang="en-GB" dirty="0">
                <a:hlinkClick r:id="rId2"/>
              </a:rPr>
              <a:t>https://codepen.io/dianaklee/pen/rOMzNj?editors=100</a:t>
            </a:r>
            <a:endParaRPr lang="en-GB" dirty="0"/>
          </a:p>
          <a:p>
            <a:r>
              <a:rPr lang="en-GB" dirty="0"/>
              <a:t>2. Using it as a guide, create an About Me page in the ‘</a:t>
            </a:r>
            <a:r>
              <a:rPr lang="en-GB" dirty="0" err="1"/>
              <a:t>index.html</a:t>
            </a:r>
            <a:r>
              <a:rPr lang="en-GB" dirty="0"/>
              <a:t>’ file you created before. To see how it looks, double click the file to open it in your web browser.</a:t>
            </a:r>
          </a:p>
          <a:p>
            <a:endParaRPr lang="en-GB" dirty="0"/>
          </a:p>
          <a:p>
            <a:r>
              <a:rPr lang="en-GB" dirty="0"/>
              <a:t>Ask if you have any questions!</a:t>
            </a:r>
          </a:p>
        </p:txBody>
      </p:sp>
    </p:spTree>
    <p:extLst>
      <p:ext uri="{BB962C8B-B14F-4D97-AF65-F5344CB8AC3E}">
        <p14:creationId xmlns:p14="http://schemas.microsoft.com/office/powerpoint/2010/main" val="1827249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Homework!</a:t>
            </a:r>
          </a:p>
        </p:txBody>
      </p:sp>
      <p:sp>
        <p:nvSpPr>
          <p:cNvPr id="3" name="Content Placeholder 2"/>
          <p:cNvSpPr>
            <a:spLocks noGrp="1"/>
          </p:cNvSpPr>
          <p:nvPr>
            <p:ph idx="1"/>
          </p:nvPr>
        </p:nvSpPr>
        <p:spPr/>
        <p:txBody>
          <a:bodyPr/>
          <a:lstStyle/>
          <a:p>
            <a:r>
              <a:rPr lang="en-GB" dirty="0"/>
              <a:t>1. Register on:</a:t>
            </a:r>
          </a:p>
          <a:p>
            <a:r>
              <a:rPr lang="en-GB" dirty="0">
                <a:hlinkClick r:id="rId2"/>
              </a:rPr>
              <a:t>https://dash.generalassemb.ly</a:t>
            </a:r>
            <a:endParaRPr lang="en-GB" dirty="0"/>
          </a:p>
          <a:p>
            <a:r>
              <a:rPr lang="en-GB" dirty="0"/>
              <a:t>2. Complete project 1 and 2 of the HTML tutorial</a:t>
            </a:r>
          </a:p>
          <a:p>
            <a:r>
              <a:rPr lang="en-GB" dirty="0"/>
              <a:t>3. Finish your About Me page to show in next class</a:t>
            </a:r>
          </a:p>
          <a:p>
            <a:endParaRPr lang="en-GB" dirty="0"/>
          </a:p>
          <a:p>
            <a:r>
              <a:rPr lang="en-GB" dirty="0"/>
              <a:t>See you next week!</a:t>
            </a:r>
          </a:p>
        </p:txBody>
      </p:sp>
    </p:spTree>
    <p:extLst>
      <p:ext uri="{BB962C8B-B14F-4D97-AF65-F5344CB8AC3E}">
        <p14:creationId xmlns:p14="http://schemas.microsoft.com/office/powerpoint/2010/main" val="1508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6477-E960-C844-997B-AAA3C1B9301D}"/>
              </a:ext>
            </a:extLst>
          </p:cNvPr>
          <p:cNvSpPr>
            <a:spLocks noGrp="1"/>
          </p:cNvSpPr>
          <p:nvPr>
            <p:ph type="title"/>
          </p:nvPr>
        </p:nvSpPr>
        <p:spPr>
          <a:xfrm>
            <a:off x="1066800" y="487456"/>
            <a:ext cx="10058400" cy="1371600"/>
          </a:xfrm>
        </p:spPr>
        <p:txBody>
          <a:bodyPr/>
          <a:lstStyle/>
          <a:p>
            <a:r>
              <a:rPr lang="en-GB" dirty="0"/>
              <a:t>Who are we?</a:t>
            </a:r>
            <a:endParaRPr lang="en-US" dirty="0"/>
          </a:p>
        </p:txBody>
      </p:sp>
      <p:pic>
        <p:nvPicPr>
          <p:cNvPr id="11" name="Content Placeholder 10">
            <a:extLst>
              <a:ext uri="{FF2B5EF4-FFF2-40B4-BE49-F238E27FC236}">
                <a16:creationId xmlns:a16="http://schemas.microsoft.com/office/drawing/2014/main" id="{AD7CD2D9-E0AD-9A4F-A8EA-FB9FB4E55614}"/>
              </a:ext>
            </a:extLst>
          </p:cNvPr>
          <p:cNvPicPr>
            <a:picLocks noGrp="1" noChangeAspect="1"/>
          </p:cNvPicPr>
          <p:nvPr>
            <p:ph idx="1"/>
          </p:nvPr>
        </p:nvPicPr>
        <p:blipFill rotWithShape="1">
          <a:blip r:embed="rId2"/>
          <a:srcRect l="28224" t="9013" r="14054" b="43554"/>
          <a:stretch/>
        </p:blipFill>
        <p:spPr>
          <a:xfrm>
            <a:off x="4140307" y="1795184"/>
            <a:ext cx="2919400" cy="3198696"/>
          </a:xfrm>
        </p:spPr>
      </p:pic>
      <p:pic>
        <p:nvPicPr>
          <p:cNvPr id="8" name="Picture 7">
            <a:extLst>
              <a:ext uri="{FF2B5EF4-FFF2-40B4-BE49-F238E27FC236}">
                <a16:creationId xmlns:a16="http://schemas.microsoft.com/office/drawing/2014/main" id="{3F728FA8-0996-524C-9ED7-5DA0A2FE24A8}"/>
              </a:ext>
            </a:extLst>
          </p:cNvPr>
          <p:cNvPicPr>
            <a:picLocks noChangeAspect="1"/>
          </p:cNvPicPr>
          <p:nvPr/>
        </p:nvPicPr>
        <p:blipFill>
          <a:blip r:embed="rId3"/>
          <a:stretch>
            <a:fillRect/>
          </a:stretch>
        </p:blipFill>
        <p:spPr>
          <a:xfrm>
            <a:off x="1066800" y="1859056"/>
            <a:ext cx="2362552" cy="3062568"/>
          </a:xfrm>
          <a:prstGeom prst="rect">
            <a:avLst/>
          </a:prstGeom>
        </p:spPr>
      </p:pic>
      <p:pic>
        <p:nvPicPr>
          <p:cNvPr id="9" name="Picture 8">
            <a:extLst>
              <a:ext uri="{FF2B5EF4-FFF2-40B4-BE49-F238E27FC236}">
                <a16:creationId xmlns:a16="http://schemas.microsoft.com/office/drawing/2014/main" id="{6A3CA183-1C61-6F46-8D47-79B980880FBA}"/>
              </a:ext>
            </a:extLst>
          </p:cNvPr>
          <p:cNvPicPr>
            <a:picLocks noChangeAspect="1"/>
          </p:cNvPicPr>
          <p:nvPr/>
        </p:nvPicPr>
        <p:blipFill>
          <a:blip r:embed="rId4"/>
          <a:stretch>
            <a:fillRect/>
          </a:stretch>
        </p:blipFill>
        <p:spPr>
          <a:xfrm>
            <a:off x="7672400" y="1755094"/>
            <a:ext cx="2856647" cy="3238786"/>
          </a:xfrm>
          <a:prstGeom prst="rect">
            <a:avLst/>
          </a:prstGeom>
        </p:spPr>
      </p:pic>
      <p:sp>
        <p:nvSpPr>
          <p:cNvPr id="12" name="TextBox 11">
            <a:extLst>
              <a:ext uri="{FF2B5EF4-FFF2-40B4-BE49-F238E27FC236}">
                <a16:creationId xmlns:a16="http://schemas.microsoft.com/office/drawing/2014/main" id="{92D24274-1CCC-1042-8ACA-4D012973B1E9}"/>
              </a:ext>
            </a:extLst>
          </p:cNvPr>
          <p:cNvSpPr txBox="1"/>
          <p:nvPr/>
        </p:nvSpPr>
        <p:spPr>
          <a:xfrm>
            <a:off x="1066800" y="5163671"/>
            <a:ext cx="2362552" cy="369332"/>
          </a:xfrm>
          <a:prstGeom prst="rect">
            <a:avLst/>
          </a:prstGeom>
          <a:noFill/>
        </p:spPr>
        <p:txBody>
          <a:bodyPr wrap="square" rtlCol="0">
            <a:spAutoFit/>
          </a:bodyPr>
          <a:lstStyle/>
          <a:p>
            <a:r>
              <a:rPr lang="en-GB" dirty="0"/>
              <a:t>Lisa</a:t>
            </a:r>
            <a:endParaRPr lang="en-US" dirty="0"/>
          </a:p>
        </p:txBody>
      </p:sp>
      <p:sp>
        <p:nvSpPr>
          <p:cNvPr id="13" name="TextBox 12">
            <a:extLst>
              <a:ext uri="{FF2B5EF4-FFF2-40B4-BE49-F238E27FC236}">
                <a16:creationId xmlns:a16="http://schemas.microsoft.com/office/drawing/2014/main" id="{894858C2-6460-DE44-B079-12310BF718E8}"/>
              </a:ext>
            </a:extLst>
          </p:cNvPr>
          <p:cNvSpPr txBox="1"/>
          <p:nvPr/>
        </p:nvSpPr>
        <p:spPr>
          <a:xfrm>
            <a:off x="4140307" y="5163671"/>
            <a:ext cx="2327728" cy="369332"/>
          </a:xfrm>
          <a:prstGeom prst="rect">
            <a:avLst/>
          </a:prstGeom>
          <a:noFill/>
        </p:spPr>
        <p:txBody>
          <a:bodyPr wrap="square" rtlCol="0">
            <a:spAutoFit/>
          </a:bodyPr>
          <a:lstStyle/>
          <a:p>
            <a:r>
              <a:rPr lang="en-GB" dirty="0"/>
              <a:t>Clare</a:t>
            </a:r>
            <a:endParaRPr lang="en-US" dirty="0"/>
          </a:p>
        </p:txBody>
      </p:sp>
      <p:sp>
        <p:nvSpPr>
          <p:cNvPr id="14" name="TextBox 13">
            <a:extLst>
              <a:ext uri="{FF2B5EF4-FFF2-40B4-BE49-F238E27FC236}">
                <a16:creationId xmlns:a16="http://schemas.microsoft.com/office/drawing/2014/main" id="{CCEE0D4D-EB81-AD4F-B244-6FC7F46031D3}"/>
              </a:ext>
            </a:extLst>
          </p:cNvPr>
          <p:cNvSpPr txBox="1"/>
          <p:nvPr/>
        </p:nvSpPr>
        <p:spPr>
          <a:xfrm>
            <a:off x="7772400" y="5163671"/>
            <a:ext cx="2514600" cy="369332"/>
          </a:xfrm>
          <a:prstGeom prst="rect">
            <a:avLst/>
          </a:prstGeom>
          <a:noFill/>
        </p:spPr>
        <p:txBody>
          <a:bodyPr wrap="square" rtlCol="0">
            <a:spAutoFit/>
          </a:bodyPr>
          <a:lstStyle/>
          <a:p>
            <a:r>
              <a:rPr lang="en-GB" dirty="0"/>
              <a:t>Penny</a:t>
            </a:r>
            <a:endParaRPr lang="en-US" dirty="0"/>
          </a:p>
        </p:txBody>
      </p:sp>
      <p:pic>
        <p:nvPicPr>
          <p:cNvPr id="15" name="Picture 14">
            <a:extLst>
              <a:ext uri="{FF2B5EF4-FFF2-40B4-BE49-F238E27FC236}">
                <a16:creationId xmlns:a16="http://schemas.microsoft.com/office/drawing/2014/main" id="{E660C8C4-3879-034B-9E00-442999697EE7}"/>
              </a:ext>
            </a:extLst>
          </p:cNvPr>
          <p:cNvPicPr>
            <a:picLocks noChangeAspect="1"/>
          </p:cNvPicPr>
          <p:nvPr/>
        </p:nvPicPr>
        <p:blipFill rotWithShape="1">
          <a:blip r:embed="rId5"/>
          <a:srcRect l="17918" t="10552" r="43897" b="27058"/>
          <a:stretch/>
        </p:blipFill>
        <p:spPr>
          <a:xfrm>
            <a:off x="1066800" y="1746962"/>
            <a:ext cx="2649607" cy="3246918"/>
          </a:xfrm>
          <a:prstGeom prst="rect">
            <a:avLst/>
          </a:prstGeom>
        </p:spPr>
      </p:pic>
    </p:spTree>
    <p:extLst>
      <p:ext uri="{BB962C8B-B14F-4D97-AF65-F5344CB8AC3E}">
        <p14:creationId xmlns:p14="http://schemas.microsoft.com/office/powerpoint/2010/main" val="21064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CEE8-9541-ED4F-BC61-4F4DD702EC76}"/>
              </a:ext>
            </a:extLst>
          </p:cNvPr>
          <p:cNvSpPr>
            <a:spLocks noGrp="1"/>
          </p:cNvSpPr>
          <p:nvPr>
            <p:ph type="title"/>
          </p:nvPr>
        </p:nvSpPr>
        <p:spPr>
          <a:xfrm>
            <a:off x="1066800" y="951875"/>
            <a:ext cx="10058400" cy="1371600"/>
          </a:xfrm>
        </p:spPr>
        <p:txBody>
          <a:bodyPr>
            <a:normAutofit fontScale="90000"/>
          </a:bodyPr>
          <a:lstStyle/>
          <a:p>
            <a:r>
              <a:rPr lang="en-GB" dirty="0"/>
              <a:t>Ice Breaker</a:t>
            </a:r>
            <a:br>
              <a:rPr lang="en-GB" b="1" dirty="0"/>
            </a:br>
            <a:endParaRPr lang="en-US" dirty="0"/>
          </a:p>
        </p:txBody>
      </p:sp>
      <p:sp>
        <p:nvSpPr>
          <p:cNvPr id="4" name="Content Placeholder 2">
            <a:extLst>
              <a:ext uri="{FF2B5EF4-FFF2-40B4-BE49-F238E27FC236}">
                <a16:creationId xmlns:a16="http://schemas.microsoft.com/office/drawing/2014/main" id="{065647EB-0576-D84F-BECE-1D2C42E22A9A}"/>
              </a:ext>
            </a:extLst>
          </p:cNvPr>
          <p:cNvSpPr>
            <a:spLocks noGrp="1"/>
          </p:cNvSpPr>
          <p:nvPr>
            <p:ph idx="1"/>
          </p:nvPr>
        </p:nvSpPr>
        <p:spPr/>
        <p:txBody>
          <a:bodyPr/>
          <a:lstStyle/>
          <a:p>
            <a:r>
              <a:rPr lang="en-GB" dirty="0"/>
              <a:t>Sit on tables in groups of at least 4</a:t>
            </a:r>
          </a:p>
          <a:p>
            <a:r>
              <a:rPr lang="en-GB" dirty="0"/>
              <a:t>Using the paper in front of you, write a little ‘About Me’ section for each member of the group, including:</a:t>
            </a:r>
          </a:p>
          <a:p>
            <a:r>
              <a:rPr lang="en-GB" dirty="0"/>
              <a:t>Name</a:t>
            </a:r>
          </a:p>
          <a:p>
            <a:r>
              <a:rPr lang="en-GB" dirty="0"/>
              <a:t>Hobbies</a:t>
            </a:r>
          </a:p>
          <a:p>
            <a:r>
              <a:rPr lang="en-GB" dirty="0"/>
              <a:t>What coding experience you have</a:t>
            </a:r>
          </a:p>
          <a:p>
            <a:r>
              <a:rPr lang="en-GB" dirty="0"/>
              <a:t>What made you want to make websites</a:t>
            </a:r>
          </a:p>
        </p:txBody>
      </p:sp>
    </p:spTree>
    <p:extLst>
      <p:ext uri="{BB962C8B-B14F-4D97-AF65-F5344CB8AC3E}">
        <p14:creationId xmlns:p14="http://schemas.microsoft.com/office/powerpoint/2010/main" val="78766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we will be learning</a:t>
            </a:r>
            <a:r>
              <a:rPr lang="mr-IN" dirty="0"/>
              <a:t>…</a:t>
            </a:r>
            <a:endParaRPr lang="en-GB" dirty="0"/>
          </a:p>
        </p:txBody>
      </p:sp>
      <p:sp>
        <p:nvSpPr>
          <p:cNvPr id="3" name="Content Placeholder 2"/>
          <p:cNvSpPr>
            <a:spLocks noGrp="1"/>
          </p:cNvSpPr>
          <p:nvPr>
            <p:ph idx="1"/>
          </p:nvPr>
        </p:nvSpPr>
        <p:spPr/>
        <p:txBody>
          <a:bodyPr/>
          <a:lstStyle/>
          <a:p>
            <a:r>
              <a:rPr lang="en-GB" dirty="0"/>
              <a:t>Week 1 – Setup, welcome session, Intro to HTML</a:t>
            </a:r>
          </a:p>
          <a:p>
            <a:r>
              <a:rPr lang="en-GB" dirty="0"/>
              <a:t>Week 2 – CSS and </a:t>
            </a:r>
            <a:r>
              <a:rPr lang="en-GB" dirty="0" err="1"/>
              <a:t>Github</a:t>
            </a:r>
            <a:endParaRPr lang="en-GB" dirty="0"/>
          </a:p>
          <a:p>
            <a:r>
              <a:rPr lang="en-GB" dirty="0"/>
              <a:t>Week 3 –Recap and UX (User Experience), course competition intro</a:t>
            </a:r>
          </a:p>
          <a:p>
            <a:r>
              <a:rPr lang="en-GB" dirty="0"/>
              <a:t>Week 4 – Bootstrap and advanced styling</a:t>
            </a:r>
          </a:p>
          <a:p>
            <a:r>
              <a:rPr lang="en-GB" dirty="0"/>
              <a:t>Week 5 - JavaScript and JQuery</a:t>
            </a:r>
          </a:p>
          <a:p>
            <a:r>
              <a:rPr lang="en-GB" dirty="0"/>
              <a:t>Week 6 – Plugins, website metrics, hosting, </a:t>
            </a:r>
          </a:p>
          <a:p>
            <a:r>
              <a:rPr lang="en-GB" dirty="0"/>
              <a:t>Week 7 – Course competition presentations and wrap up</a:t>
            </a:r>
          </a:p>
        </p:txBody>
      </p:sp>
    </p:spTree>
    <p:extLst>
      <p:ext uri="{BB962C8B-B14F-4D97-AF65-F5344CB8AC3E}">
        <p14:creationId xmlns:p14="http://schemas.microsoft.com/office/powerpoint/2010/main" val="2062617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309" y="2661876"/>
            <a:ext cx="10515600" cy="1325563"/>
          </a:xfrm>
        </p:spPr>
        <p:txBody>
          <a:bodyPr>
            <a:noAutofit/>
          </a:bodyPr>
          <a:lstStyle/>
          <a:p>
            <a:pPr algn="ctr"/>
            <a:r>
              <a:rPr lang="en-GB" sz="7200" dirty="0"/>
              <a:t>Course Social and Competition</a:t>
            </a:r>
          </a:p>
        </p:txBody>
      </p:sp>
    </p:spTree>
    <p:extLst>
      <p:ext uri="{BB962C8B-B14F-4D97-AF65-F5344CB8AC3E}">
        <p14:creationId xmlns:p14="http://schemas.microsoft.com/office/powerpoint/2010/main" val="181919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0236-FE95-7940-AEA6-8B92DA3AEE6E}"/>
              </a:ext>
            </a:extLst>
          </p:cNvPr>
          <p:cNvSpPr>
            <a:spLocks noGrp="1"/>
          </p:cNvSpPr>
          <p:nvPr>
            <p:ph type="title"/>
          </p:nvPr>
        </p:nvSpPr>
        <p:spPr/>
        <p:txBody>
          <a:bodyPr/>
          <a:lstStyle/>
          <a:p>
            <a:r>
              <a:rPr lang="en-GB" dirty="0"/>
              <a:t>Let’s Get Social</a:t>
            </a:r>
            <a:endParaRPr lang="en-US" dirty="0"/>
          </a:p>
        </p:txBody>
      </p:sp>
      <p:sp>
        <p:nvSpPr>
          <p:cNvPr id="3" name="Content Placeholder 2">
            <a:extLst>
              <a:ext uri="{FF2B5EF4-FFF2-40B4-BE49-F238E27FC236}">
                <a16:creationId xmlns:a16="http://schemas.microsoft.com/office/drawing/2014/main" id="{689D9FE6-B5C9-B643-B8EC-ECF45DF0BDF6}"/>
              </a:ext>
            </a:extLst>
          </p:cNvPr>
          <p:cNvSpPr>
            <a:spLocks noGrp="1"/>
          </p:cNvSpPr>
          <p:nvPr>
            <p:ph idx="1"/>
          </p:nvPr>
        </p:nvSpPr>
        <p:spPr/>
        <p:txBody>
          <a:bodyPr/>
          <a:lstStyle/>
          <a:p>
            <a:r>
              <a:rPr lang="en-GB" dirty="0"/>
              <a:t>Potential date: Friday 9</a:t>
            </a:r>
            <a:r>
              <a:rPr lang="en-GB" baseline="30000" dirty="0"/>
              <a:t>th</a:t>
            </a:r>
            <a:r>
              <a:rPr lang="en-GB" dirty="0"/>
              <a:t> February</a:t>
            </a:r>
          </a:p>
          <a:p>
            <a:endParaRPr lang="en-GB" dirty="0"/>
          </a:p>
          <a:p>
            <a:r>
              <a:rPr lang="en-GB" dirty="0"/>
              <a:t>Potential activity:</a:t>
            </a:r>
          </a:p>
          <a:p>
            <a:r>
              <a:rPr lang="en-GB" dirty="0"/>
              <a:t>Bowling</a:t>
            </a:r>
          </a:p>
          <a:p>
            <a:r>
              <a:rPr lang="en-GB" dirty="0"/>
              <a:t>Casual pub social</a:t>
            </a:r>
          </a:p>
          <a:p>
            <a:r>
              <a:rPr lang="en-GB" dirty="0"/>
              <a:t>Pizza making</a:t>
            </a:r>
          </a:p>
          <a:p>
            <a:r>
              <a:rPr lang="en-GB" dirty="0"/>
              <a:t>Go for a meal</a:t>
            </a:r>
          </a:p>
          <a:p>
            <a:r>
              <a:rPr lang="en-GB" dirty="0"/>
              <a:t>Watch a movie </a:t>
            </a:r>
          </a:p>
          <a:p>
            <a:r>
              <a:rPr lang="en-GB" dirty="0"/>
              <a:t>Other suggestions?</a:t>
            </a:r>
          </a:p>
          <a:p>
            <a:endParaRPr lang="en-GB" dirty="0"/>
          </a:p>
          <a:p>
            <a:endParaRPr lang="en-US" dirty="0"/>
          </a:p>
        </p:txBody>
      </p:sp>
    </p:spTree>
    <p:extLst>
      <p:ext uri="{BB962C8B-B14F-4D97-AF65-F5344CB8AC3E}">
        <p14:creationId xmlns:p14="http://schemas.microsoft.com/office/powerpoint/2010/main" val="250581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t>
            </a:r>
            <a:r>
              <a:rPr lang="en-GB" dirty="0" err="1"/>
              <a:t>leedscodefirst</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264228" y="1825624"/>
            <a:ext cx="4165600" cy="3124200"/>
          </a:xfrm>
          <a:prstGeom prst="rect">
            <a:avLst/>
          </a:prstGeom>
        </p:spPr>
      </p:pic>
      <p:pic>
        <p:nvPicPr>
          <p:cNvPr id="5" name="Picture 4"/>
          <p:cNvPicPr>
            <a:picLocks noChangeAspect="1"/>
          </p:cNvPicPr>
          <p:nvPr/>
        </p:nvPicPr>
        <p:blipFill>
          <a:blip r:embed="rId3"/>
          <a:stretch>
            <a:fillRect/>
          </a:stretch>
        </p:blipFill>
        <p:spPr>
          <a:xfrm>
            <a:off x="6096000" y="1237960"/>
            <a:ext cx="4299527" cy="4299527"/>
          </a:xfrm>
          <a:prstGeom prst="rect">
            <a:avLst/>
          </a:prstGeom>
        </p:spPr>
      </p:pic>
    </p:spTree>
    <p:extLst>
      <p:ext uri="{BB962C8B-B14F-4D97-AF65-F5344CB8AC3E}">
        <p14:creationId xmlns:p14="http://schemas.microsoft.com/office/powerpoint/2010/main" val="142257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614" y="2581601"/>
            <a:ext cx="9195751" cy="1325563"/>
          </a:xfrm>
        </p:spPr>
        <p:txBody>
          <a:bodyPr>
            <a:normAutofit fontScale="90000"/>
          </a:bodyPr>
          <a:lstStyle/>
          <a:p>
            <a:pPr algn="ctr"/>
            <a:r>
              <a:rPr lang="en-GB" sz="7200" dirty="0"/>
              <a:t>Web Development Time!</a:t>
            </a:r>
          </a:p>
        </p:txBody>
      </p:sp>
    </p:spTree>
    <p:extLst>
      <p:ext uri="{BB962C8B-B14F-4D97-AF65-F5344CB8AC3E}">
        <p14:creationId xmlns:p14="http://schemas.microsoft.com/office/powerpoint/2010/main" val="17485607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docProps/app.xml><?xml version="1.0" encoding="utf-8"?>
<Properties xmlns="http://schemas.openxmlformats.org/officeDocument/2006/extended-properties" xmlns:vt="http://schemas.openxmlformats.org/officeDocument/2006/docPropsVTypes">
  <Template>{9C0FD5C5-EA85-1041-A811-E7CADFC8AF90}tf10001067</Template>
  <TotalTime>1075</TotalTime>
  <Words>908</Words>
  <Application>Microsoft Macintosh PowerPoint</Application>
  <PresentationFormat>Widescreen</PresentationFormat>
  <Paragraphs>144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Century Gothic</vt:lpstr>
      <vt:lpstr>Mangal</vt:lpstr>
      <vt:lpstr>Savon</vt:lpstr>
      <vt:lpstr>PowerPoint Presentation</vt:lpstr>
      <vt:lpstr>Welcome!</vt:lpstr>
      <vt:lpstr>Who are we?</vt:lpstr>
      <vt:lpstr>Ice Breaker </vt:lpstr>
      <vt:lpstr>What we will be learning…</vt:lpstr>
      <vt:lpstr>Course Social and Competition</vt:lpstr>
      <vt:lpstr>Let’s Get Social</vt:lpstr>
      <vt:lpstr>#leedscodefirst</vt:lpstr>
      <vt:lpstr>Web Development Time!</vt:lpstr>
      <vt:lpstr>HTML, CSS and JavaScript</vt:lpstr>
      <vt:lpstr>Introduction to HTML</vt:lpstr>
      <vt:lpstr>What is a website, what is a webpage?</vt:lpstr>
      <vt:lpstr>What is HTML?</vt:lpstr>
      <vt:lpstr>Downloads!</vt:lpstr>
      <vt:lpstr>Task 1 - Looking at Page Sources of Websites</vt:lpstr>
      <vt:lpstr>Text Editors</vt:lpstr>
      <vt:lpstr>Task 2 – Create a HTML Page</vt:lpstr>
      <vt:lpstr>Basic HTML Page Layout</vt:lpstr>
      <vt:lpstr>Basic HTML Page Layout</vt:lpstr>
      <vt:lpstr>What are elements?</vt:lpstr>
      <vt:lpstr>What are tags?</vt:lpstr>
      <vt:lpstr>What are attributes?</vt:lpstr>
      <vt:lpstr>Nesting</vt:lpstr>
      <vt:lpstr>HTML Syntax Demo</vt:lpstr>
      <vt:lpstr>Task 3 – About Me Page</vt:lpstr>
      <vt:lpstr>Homework!</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Lisa Johnson-Davies [ml14ljd]</cp:lastModifiedBy>
  <cp:revision>15</cp:revision>
  <dcterms:created xsi:type="dcterms:W3CDTF">2018-01-29T19:03:54Z</dcterms:created>
  <dcterms:modified xsi:type="dcterms:W3CDTF">2018-01-31T09:53:59Z</dcterms:modified>
</cp:coreProperties>
</file>